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0F_6D717340.xml" ContentType="application/vnd.ms-powerpoint.comments+xml"/>
  <Override PartName="/ppt/comments/modernComment_110_66011985.xml" ContentType="application/vnd.ms-powerpoint.comments+xml"/>
  <Override PartName="/ppt/comments/modernComment_11F_AF253E9E.xml" ContentType="application/vnd.ms-powerpoint.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26"/>
  </p:notesMasterIdLst>
  <p:handoutMasterIdLst>
    <p:handoutMasterId r:id="rId27"/>
  </p:handoutMasterIdLst>
  <p:sldIdLst>
    <p:sldId id="256" r:id="rId5"/>
    <p:sldId id="258" r:id="rId6"/>
    <p:sldId id="259" r:id="rId7"/>
    <p:sldId id="260" r:id="rId8"/>
    <p:sldId id="271" r:id="rId9"/>
    <p:sldId id="272" r:id="rId10"/>
    <p:sldId id="257" r:id="rId11"/>
    <p:sldId id="263" r:id="rId12"/>
    <p:sldId id="262" r:id="rId13"/>
    <p:sldId id="265" r:id="rId14"/>
    <p:sldId id="286" r:id="rId15"/>
    <p:sldId id="266" r:id="rId16"/>
    <p:sldId id="276" r:id="rId17"/>
    <p:sldId id="287" r:id="rId18"/>
    <p:sldId id="289" r:id="rId19"/>
    <p:sldId id="291" r:id="rId20"/>
    <p:sldId id="292" r:id="rId21"/>
    <p:sldId id="277" r:id="rId22"/>
    <p:sldId id="285" r:id="rId23"/>
    <p:sldId id="280" r:id="rId24"/>
    <p:sldId id="281" r:id="rId25"/>
  </p:sldIdLst>
  <p:sldSz cx="9144000" cy="6858000" type="screen4x3"/>
  <p:notesSz cx="7023100" cy="9309100"/>
  <p:custDataLst>
    <p:tags r:id="rId28"/>
  </p:custDataLst>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Arial" pitchFamily="34" charset="0"/>
      </a:defRPr>
    </a:lvl1pPr>
    <a:lvl2pPr marL="457200" algn="l" defTabSz="457200" rtl="0" fontAlgn="base">
      <a:spcBef>
        <a:spcPct val="0"/>
      </a:spcBef>
      <a:spcAft>
        <a:spcPct val="0"/>
      </a:spcAft>
      <a:defRPr kern="1200">
        <a:solidFill>
          <a:schemeClr val="tx1"/>
        </a:solidFill>
        <a:latin typeface="Arial" pitchFamily="34" charset="0"/>
        <a:ea typeface="+mn-ea"/>
        <a:cs typeface="Arial" pitchFamily="34" charset="0"/>
      </a:defRPr>
    </a:lvl2pPr>
    <a:lvl3pPr marL="914400" algn="l" defTabSz="457200"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defTabSz="457200"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defTabSz="457200"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545C8A-FD56-CEAD-3C84-E1756FFEEC98}" name="Cristina Vargas" initials="CV" userId="S::cristina.vargas@acentra.com::35dba3a4-ad77-4ea8-933b-1e4fc54fb62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mbrown" initials="m" lastIdx="17" clrIdx="0"/>
  <p:cmAuthor id="1" name="Windows User" initials="W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5E6E66"/>
    <a:srgbClr val="7B3C1A"/>
    <a:srgbClr val="FE40DA"/>
    <a:srgbClr val="C60A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76" autoAdjust="0"/>
    <p:restoredTop sz="99890" autoAdjust="0"/>
  </p:normalViewPr>
  <p:slideViewPr>
    <p:cSldViewPr snapToObjects="1">
      <p:cViewPr varScale="1">
        <p:scale>
          <a:sx n="103" d="100"/>
          <a:sy n="103" d="100"/>
        </p:scale>
        <p:origin x="468" y="108"/>
      </p:cViewPr>
      <p:guideLst/>
    </p:cSldViewPr>
  </p:slid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5" d="100"/>
          <a:sy n="75" d="100"/>
        </p:scale>
        <p:origin x="-2028" y="-10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4.xml"/></Relationships>
</file>

<file path=ppt/comments/modernComment_10F_6D717340.xml><?xml version="1.0" encoding="utf-8"?>
<p188:cmLst xmlns:a="http://schemas.openxmlformats.org/drawingml/2006/main" xmlns:r="http://schemas.openxmlformats.org/officeDocument/2006/relationships" xmlns:p188="http://schemas.microsoft.com/office/powerpoint/2018/8/main">
  <p188:cm id="{0FF96590-8F41-4A0F-B59E-A35E21E8FCF9}" authorId="{90545C8A-FD56-CEAD-3C84-E1756FFEEC98}" created="2024-01-24T13:50:06.911">
    <ac:txMkLst xmlns:ac="http://schemas.microsoft.com/office/drawing/2013/main/command">
      <pc:docMk xmlns:pc="http://schemas.microsoft.com/office/powerpoint/2013/main/command"/>
      <pc:sldMk xmlns:pc="http://schemas.microsoft.com/office/powerpoint/2013/main/command" cId="1836151616" sldId="271"/>
      <ac:spMk id="2" creationId="{00000000-0000-0000-0000-000000000000}"/>
      <ac:txMk cp="646" len="148">
        <ac:context len="798" hash="123341855"/>
      </ac:txMk>
    </ac:txMkLst>
    <p188:pos x="8016949" y="4194544"/>
    <p188:txBody>
      <a:bodyPr/>
      <a:lstStyle/>
      <a:p>
        <a:r>
          <a:rPr lang="en-US"/>
          <a:t>Added BR Column</a:t>
        </a:r>
      </a:p>
    </p188:txBody>
  </p188:cm>
</p188:cmLst>
</file>

<file path=ppt/comments/modernComment_110_66011985.xml><?xml version="1.0" encoding="utf-8"?>
<p188:cmLst xmlns:a="http://schemas.openxmlformats.org/drawingml/2006/main" xmlns:r="http://schemas.openxmlformats.org/officeDocument/2006/relationships" xmlns:p188="http://schemas.microsoft.com/office/powerpoint/2018/8/main">
  <p188:cm id="{45A36E2E-80EC-4F3E-AC7A-BC831FCC0637}" authorId="{90545C8A-FD56-CEAD-3C84-E1756FFEEC98}" created="2024-01-24T13:50:36.663">
    <pc:sldMkLst xmlns:pc="http://schemas.microsoft.com/office/powerpoint/2013/main/command">
      <pc:docMk/>
      <pc:sldMk cId="1711348101" sldId="272"/>
    </pc:sldMkLst>
    <p188:txBody>
      <a:bodyPr/>
      <a:lstStyle/>
      <a:p>
        <a:r>
          <a:rPr lang="en-US"/>
          <a:t>Updated screenshot to reflect new pricing</a:t>
        </a:r>
      </a:p>
    </p188:txBody>
  </p188:cm>
</p188:cmLst>
</file>

<file path=ppt/comments/modernComment_11F_AF253E9E.xml><?xml version="1.0" encoding="utf-8"?>
<p188:cmLst xmlns:a="http://schemas.openxmlformats.org/drawingml/2006/main" xmlns:r="http://schemas.openxmlformats.org/officeDocument/2006/relationships" xmlns:p188="http://schemas.microsoft.com/office/powerpoint/2018/8/main">
  <p188:cm id="{509569DA-EBEE-40DB-9AEB-BE564DF85E57}" authorId="{90545C8A-FD56-CEAD-3C84-E1756FFEEC98}" created="2024-01-24T14:16:00.678">
    <ac:txMkLst xmlns:ac="http://schemas.microsoft.com/office/drawing/2013/main/command">
      <pc:docMk xmlns:pc="http://schemas.microsoft.com/office/powerpoint/2013/main/command"/>
      <pc:sldMk xmlns:pc="http://schemas.microsoft.com/office/powerpoint/2013/main/command" cId="2938453662" sldId="287"/>
      <ac:spMk id="7" creationId="{0943144C-1CA6-4A58-AC0C-067E2981C994}"/>
      <ac:txMk cp="447" len="378">
        <ac:context len="1222" hash="1508418604"/>
      </ac:txMk>
    </ac:txMkLst>
    <p188:pos x="8070112" y="2333847"/>
    <p188:txBody>
      <a:bodyPr/>
      <a:lstStyle/>
      <a:p>
        <a:r>
          <a:rPr lang="en-US"/>
          <a:t>Added changes from AHCA Bulletin that was sent 12/27</a:t>
        </a:r>
      </a:p>
    </p188:txBody>
  </p188:cm>
</p188:cmLst>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DEA10B-0687-4CEF-96A7-6711F36C12B4}" type="doc">
      <dgm:prSet loTypeId="urn:microsoft.com/office/officeart/2005/8/layout/cycle3" loCatId="cycle" qsTypeId="urn:microsoft.com/office/officeart/2005/8/quickstyle/simple3" qsCatId="simple" csTypeId="urn:microsoft.com/office/officeart/2005/8/colors/accent3_2" csCatId="accent3" phldr="1"/>
      <dgm:spPr/>
      <dgm:t>
        <a:bodyPr/>
        <a:lstStyle/>
        <a:p>
          <a:endParaRPr lang="en-US"/>
        </a:p>
      </dgm:t>
    </dgm:pt>
    <dgm:pt modelId="{EE26C60E-D5A3-4544-AA33-1B39416D7247}">
      <dgm:prSet/>
      <dgm:spPr/>
      <dgm:t>
        <a:bodyPr/>
        <a:lstStyle/>
        <a:p>
          <a:r>
            <a:rPr lang="en-US" dirty="0">
              <a:cs typeface="Arial" pitchFamily="34" charset="0"/>
            </a:rPr>
            <a:t>Secure transmission protocols that are HIPPA security compliant</a:t>
          </a:r>
          <a:endParaRPr lang="en-US" dirty="0"/>
        </a:p>
      </dgm:t>
    </dgm:pt>
    <dgm:pt modelId="{8417090C-5C80-445C-B795-FA2DA5D7379A}" type="parTrans" cxnId="{453155CF-B578-4133-9AD0-F938F9199A07}">
      <dgm:prSet/>
      <dgm:spPr/>
      <dgm:t>
        <a:bodyPr/>
        <a:lstStyle/>
        <a:p>
          <a:endParaRPr lang="en-US"/>
        </a:p>
      </dgm:t>
    </dgm:pt>
    <dgm:pt modelId="{C70A149D-9809-4CED-AD0E-DAC2487DD7BF}" type="sibTrans" cxnId="{453155CF-B578-4133-9AD0-F938F9199A07}">
      <dgm:prSet/>
      <dgm:spPr/>
      <dgm:t>
        <a:bodyPr/>
        <a:lstStyle/>
        <a:p>
          <a:endParaRPr lang="en-US"/>
        </a:p>
      </dgm:t>
    </dgm:pt>
    <dgm:pt modelId="{EF68AF67-D92F-4DC1-A81E-413C2038F7FC}">
      <dgm:prSet/>
      <dgm:spPr/>
      <dgm:t>
        <a:bodyPr/>
        <a:lstStyle/>
        <a:p>
          <a:r>
            <a:rPr lang="en-US" dirty="0">
              <a:cs typeface="Arial" pitchFamily="34" charset="0"/>
            </a:rPr>
            <a:t>A reporting module that allows hospitals to obtain real-time status of all reviews.</a:t>
          </a:r>
        </a:p>
      </dgm:t>
    </dgm:pt>
    <dgm:pt modelId="{D35116C7-6838-4F11-9DEC-8247EFE6861D}" type="parTrans" cxnId="{D47A852E-A8E3-431C-9407-4A9126F72524}">
      <dgm:prSet/>
      <dgm:spPr/>
      <dgm:t>
        <a:bodyPr/>
        <a:lstStyle/>
        <a:p>
          <a:endParaRPr lang="en-US"/>
        </a:p>
      </dgm:t>
    </dgm:pt>
    <dgm:pt modelId="{1FE312AA-C5CA-43AB-8866-0DE1C515AF2D}" type="sibTrans" cxnId="{D47A852E-A8E3-431C-9407-4A9126F72524}">
      <dgm:prSet/>
      <dgm:spPr/>
      <dgm:t>
        <a:bodyPr/>
        <a:lstStyle/>
        <a:p>
          <a:endParaRPr lang="en-US"/>
        </a:p>
      </dgm:t>
    </dgm:pt>
    <dgm:pt modelId="{27F8D4EA-B1BF-4452-9EAF-C4A9547B6556}">
      <dgm:prSet/>
      <dgm:spPr/>
      <dgm:t>
        <a:bodyPr/>
        <a:lstStyle/>
        <a:p>
          <a:r>
            <a:rPr lang="en-US" dirty="0">
              <a:cs typeface="Arial" pitchFamily="34" charset="0"/>
            </a:rPr>
            <a:t>Electronic  submission and Provider Alerts</a:t>
          </a:r>
        </a:p>
      </dgm:t>
    </dgm:pt>
    <dgm:pt modelId="{EEE6AE73-8785-4B0E-BAA8-F43DC33E4C26}" type="parTrans" cxnId="{1E16E11B-BB1D-4D2B-9A07-91F62477B098}">
      <dgm:prSet/>
      <dgm:spPr/>
      <dgm:t>
        <a:bodyPr/>
        <a:lstStyle/>
        <a:p>
          <a:endParaRPr lang="en-US"/>
        </a:p>
      </dgm:t>
    </dgm:pt>
    <dgm:pt modelId="{286989D2-0ABF-4A73-AE16-C30EFE7201B6}" type="sibTrans" cxnId="{1E16E11B-BB1D-4D2B-9A07-91F62477B098}">
      <dgm:prSet/>
      <dgm:spPr/>
      <dgm:t>
        <a:bodyPr/>
        <a:lstStyle/>
        <a:p>
          <a:endParaRPr lang="en-US"/>
        </a:p>
      </dgm:t>
    </dgm:pt>
    <dgm:pt modelId="{D47F5712-6C8C-4EAB-94B4-88BDD2C8793D}">
      <dgm:prSet/>
      <dgm:spPr/>
      <dgm:t>
        <a:bodyPr/>
        <a:lstStyle/>
        <a:p>
          <a:r>
            <a:rPr lang="en-US" dirty="0">
              <a:cs typeface="Arial" pitchFamily="34" charset="0"/>
            </a:rPr>
            <a:t>System access control for changing or adding authorized users.</a:t>
          </a:r>
        </a:p>
      </dgm:t>
    </dgm:pt>
    <dgm:pt modelId="{A322C542-0D15-4E73-AEE3-A23FF531A201}" type="parTrans" cxnId="{B70486E1-F517-4B9A-B30D-CECDF19126F7}">
      <dgm:prSet/>
      <dgm:spPr/>
      <dgm:t>
        <a:bodyPr/>
        <a:lstStyle/>
        <a:p>
          <a:endParaRPr lang="en-US"/>
        </a:p>
      </dgm:t>
    </dgm:pt>
    <dgm:pt modelId="{3F8007DB-916C-42EA-BEDB-CA5177A85BA2}" type="sibTrans" cxnId="{B70486E1-F517-4B9A-B30D-CECDF19126F7}">
      <dgm:prSet/>
      <dgm:spPr/>
      <dgm:t>
        <a:bodyPr/>
        <a:lstStyle/>
        <a:p>
          <a:endParaRPr lang="en-US"/>
        </a:p>
      </dgm:t>
    </dgm:pt>
    <dgm:pt modelId="{F8D0789E-CA26-47CC-A783-432CC968D82A}">
      <dgm:prSet/>
      <dgm:spPr/>
      <dgm:t>
        <a:bodyPr/>
        <a:lstStyle/>
        <a:p>
          <a:r>
            <a:rPr lang="en-US" dirty="0">
              <a:cs typeface="Arial" pitchFamily="34" charset="0"/>
            </a:rPr>
            <a:t>24/7 accessibility to submit review requests</a:t>
          </a:r>
          <a:endParaRPr lang="en-US" dirty="0"/>
        </a:p>
      </dgm:t>
    </dgm:pt>
    <dgm:pt modelId="{D170BBAD-DC00-4AFC-B5B7-A5FD947FEF6B}" type="parTrans" cxnId="{505D7CD5-4E78-4781-B69D-ACA9704D423F}">
      <dgm:prSet/>
      <dgm:spPr/>
      <dgm:t>
        <a:bodyPr/>
        <a:lstStyle/>
        <a:p>
          <a:endParaRPr lang="en-US"/>
        </a:p>
      </dgm:t>
    </dgm:pt>
    <dgm:pt modelId="{162DA8A1-3403-445A-9F78-72EA05CB670D}" type="sibTrans" cxnId="{505D7CD5-4E78-4781-B69D-ACA9704D423F}">
      <dgm:prSet/>
      <dgm:spPr/>
      <dgm:t>
        <a:bodyPr/>
        <a:lstStyle/>
        <a:p>
          <a:endParaRPr lang="en-US"/>
        </a:p>
      </dgm:t>
    </dgm:pt>
    <dgm:pt modelId="{881762C1-160C-4D75-8873-2AF1572AA7AE}">
      <dgm:prSet/>
      <dgm:spPr/>
      <dgm:t>
        <a:bodyPr/>
        <a:lstStyle/>
        <a:p>
          <a:r>
            <a:rPr lang="en-US" dirty="0"/>
            <a:t>A helpline module for Providers to submit queries. </a:t>
          </a:r>
        </a:p>
      </dgm:t>
    </dgm:pt>
    <dgm:pt modelId="{C22AA8E5-EB11-4CF2-B241-5B56D48016CA}" type="parTrans" cxnId="{3D2CB411-A5FF-4523-89DC-0A5D2F889D7A}">
      <dgm:prSet/>
      <dgm:spPr/>
      <dgm:t>
        <a:bodyPr/>
        <a:lstStyle/>
        <a:p>
          <a:endParaRPr lang="en-US"/>
        </a:p>
      </dgm:t>
    </dgm:pt>
    <dgm:pt modelId="{A33E71ED-9A48-4EF2-AE7C-60EF2B96FF5D}" type="sibTrans" cxnId="{3D2CB411-A5FF-4523-89DC-0A5D2F889D7A}">
      <dgm:prSet/>
      <dgm:spPr/>
      <dgm:t>
        <a:bodyPr/>
        <a:lstStyle/>
        <a:p>
          <a:endParaRPr lang="en-US"/>
        </a:p>
      </dgm:t>
    </dgm:pt>
    <dgm:pt modelId="{3C13A576-701E-4E46-8B74-AB52DE40D402}" type="pres">
      <dgm:prSet presAssocID="{29DEA10B-0687-4CEF-96A7-6711F36C12B4}" presName="Name0" presStyleCnt="0">
        <dgm:presLayoutVars>
          <dgm:dir/>
          <dgm:resizeHandles val="exact"/>
        </dgm:presLayoutVars>
      </dgm:prSet>
      <dgm:spPr/>
    </dgm:pt>
    <dgm:pt modelId="{F35B6B7F-6348-41A3-9BBC-EDB92948A8C9}" type="pres">
      <dgm:prSet presAssocID="{29DEA10B-0687-4CEF-96A7-6711F36C12B4}" presName="cycle" presStyleCnt="0"/>
      <dgm:spPr/>
    </dgm:pt>
    <dgm:pt modelId="{14098FDD-8407-4A36-9894-9F8582AC6EEC}" type="pres">
      <dgm:prSet presAssocID="{F8D0789E-CA26-47CC-A783-432CC968D82A}" presName="nodeFirstNode" presStyleLbl="node1" presStyleIdx="0" presStyleCnt="6">
        <dgm:presLayoutVars>
          <dgm:bulletEnabled val="1"/>
        </dgm:presLayoutVars>
      </dgm:prSet>
      <dgm:spPr/>
    </dgm:pt>
    <dgm:pt modelId="{E004DF4A-EAD6-4088-988F-F8F3D80C5B75}" type="pres">
      <dgm:prSet presAssocID="{162DA8A1-3403-445A-9F78-72EA05CB670D}" presName="sibTransFirstNode" presStyleLbl="bgShp" presStyleIdx="0" presStyleCnt="1"/>
      <dgm:spPr/>
    </dgm:pt>
    <dgm:pt modelId="{0368E9C6-8047-4D63-9A42-EF0EFC66C59B}" type="pres">
      <dgm:prSet presAssocID="{881762C1-160C-4D75-8873-2AF1572AA7AE}" presName="nodeFollowingNodes" presStyleLbl="node1" presStyleIdx="1" presStyleCnt="6">
        <dgm:presLayoutVars>
          <dgm:bulletEnabled val="1"/>
        </dgm:presLayoutVars>
      </dgm:prSet>
      <dgm:spPr/>
    </dgm:pt>
    <dgm:pt modelId="{7B448DC4-CE84-47FA-872B-7C2515E0EBCD}" type="pres">
      <dgm:prSet presAssocID="{EF68AF67-D92F-4DC1-A81E-413C2038F7FC}" presName="nodeFollowingNodes" presStyleLbl="node1" presStyleIdx="2" presStyleCnt="6">
        <dgm:presLayoutVars>
          <dgm:bulletEnabled val="1"/>
        </dgm:presLayoutVars>
      </dgm:prSet>
      <dgm:spPr/>
    </dgm:pt>
    <dgm:pt modelId="{72956D03-15F6-4546-AADB-D216AC26FED4}" type="pres">
      <dgm:prSet presAssocID="{EE26C60E-D5A3-4544-AA33-1B39416D7247}" presName="nodeFollowingNodes" presStyleLbl="node1" presStyleIdx="3" presStyleCnt="6">
        <dgm:presLayoutVars>
          <dgm:bulletEnabled val="1"/>
        </dgm:presLayoutVars>
      </dgm:prSet>
      <dgm:spPr/>
    </dgm:pt>
    <dgm:pt modelId="{80294A4C-291F-4E7A-AB2E-55F2877F440E}" type="pres">
      <dgm:prSet presAssocID="{D47F5712-6C8C-4EAB-94B4-88BDD2C8793D}" presName="nodeFollowingNodes" presStyleLbl="node1" presStyleIdx="4" presStyleCnt="6">
        <dgm:presLayoutVars>
          <dgm:bulletEnabled val="1"/>
        </dgm:presLayoutVars>
      </dgm:prSet>
      <dgm:spPr/>
    </dgm:pt>
    <dgm:pt modelId="{5A7BAD30-6FA3-4225-8A54-03E10BEBBD1D}" type="pres">
      <dgm:prSet presAssocID="{27F8D4EA-B1BF-4452-9EAF-C4A9547B6556}" presName="nodeFollowingNodes" presStyleLbl="node1" presStyleIdx="5" presStyleCnt="6">
        <dgm:presLayoutVars>
          <dgm:bulletEnabled val="1"/>
        </dgm:presLayoutVars>
      </dgm:prSet>
      <dgm:spPr/>
    </dgm:pt>
  </dgm:ptLst>
  <dgm:cxnLst>
    <dgm:cxn modelId="{3D2CB411-A5FF-4523-89DC-0A5D2F889D7A}" srcId="{29DEA10B-0687-4CEF-96A7-6711F36C12B4}" destId="{881762C1-160C-4D75-8873-2AF1572AA7AE}" srcOrd="1" destOrd="0" parTransId="{C22AA8E5-EB11-4CF2-B241-5B56D48016CA}" sibTransId="{A33E71ED-9A48-4EF2-AE7C-60EF2B96FF5D}"/>
    <dgm:cxn modelId="{1E16E11B-BB1D-4D2B-9A07-91F62477B098}" srcId="{29DEA10B-0687-4CEF-96A7-6711F36C12B4}" destId="{27F8D4EA-B1BF-4452-9EAF-C4A9547B6556}" srcOrd="5" destOrd="0" parTransId="{EEE6AE73-8785-4B0E-BAA8-F43DC33E4C26}" sibTransId="{286989D2-0ABF-4A73-AE16-C30EFE7201B6}"/>
    <dgm:cxn modelId="{D47A852E-A8E3-431C-9407-4A9126F72524}" srcId="{29DEA10B-0687-4CEF-96A7-6711F36C12B4}" destId="{EF68AF67-D92F-4DC1-A81E-413C2038F7FC}" srcOrd="2" destOrd="0" parTransId="{D35116C7-6838-4F11-9DEC-8247EFE6861D}" sibTransId="{1FE312AA-C5CA-43AB-8866-0DE1C515AF2D}"/>
    <dgm:cxn modelId="{D931AC3C-DE32-4A50-AC18-099B465E5D60}" type="presOf" srcId="{162DA8A1-3403-445A-9F78-72EA05CB670D}" destId="{E004DF4A-EAD6-4088-988F-F8F3D80C5B75}" srcOrd="0" destOrd="0" presId="urn:microsoft.com/office/officeart/2005/8/layout/cycle3"/>
    <dgm:cxn modelId="{0B65B541-A877-444B-92C2-E84D627EFC85}" type="presOf" srcId="{EF68AF67-D92F-4DC1-A81E-413C2038F7FC}" destId="{7B448DC4-CE84-47FA-872B-7C2515E0EBCD}" srcOrd="0" destOrd="0" presId="urn:microsoft.com/office/officeart/2005/8/layout/cycle3"/>
    <dgm:cxn modelId="{4919AC63-2F50-4BFE-89CE-BCDFA5E9DA24}" type="presOf" srcId="{27F8D4EA-B1BF-4452-9EAF-C4A9547B6556}" destId="{5A7BAD30-6FA3-4225-8A54-03E10BEBBD1D}" srcOrd="0" destOrd="0" presId="urn:microsoft.com/office/officeart/2005/8/layout/cycle3"/>
    <dgm:cxn modelId="{49CCC36E-BF8B-4564-A266-7A2BE6C92D6D}" type="presOf" srcId="{881762C1-160C-4D75-8873-2AF1572AA7AE}" destId="{0368E9C6-8047-4D63-9A42-EF0EFC66C59B}" srcOrd="0" destOrd="0" presId="urn:microsoft.com/office/officeart/2005/8/layout/cycle3"/>
    <dgm:cxn modelId="{462C3256-34F5-459D-9D35-8CF9B685F8FA}" type="presOf" srcId="{D47F5712-6C8C-4EAB-94B4-88BDD2C8793D}" destId="{80294A4C-291F-4E7A-AB2E-55F2877F440E}" srcOrd="0" destOrd="0" presId="urn:microsoft.com/office/officeart/2005/8/layout/cycle3"/>
    <dgm:cxn modelId="{90971DA0-75E1-4168-83C9-DDD862071500}" type="presOf" srcId="{29DEA10B-0687-4CEF-96A7-6711F36C12B4}" destId="{3C13A576-701E-4E46-8B74-AB52DE40D402}" srcOrd="0" destOrd="0" presId="urn:microsoft.com/office/officeart/2005/8/layout/cycle3"/>
    <dgm:cxn modelId="{453155CF-B578-4133-9AD0-F938F9199A07}" srcId="{29DEA10B-0687-4CEF-96A7-6711F36C12B4}" destId="{EE26C60E-D5A3-4544-AA33-1B39416D7247}" srcOrd="3" destOrd="0" parTransId="{8417090C-5C80-445C-B795-FA2DA5D7379A}" sibTransId="{C70A149D-9809-4CED-AD0E-DAC2487DD7BF}"/>
    <dgm:cxn modelId="{505D7CD5-4E78-4781-B69D-ACA9704D423F}" srcId="{29DEA10B-0687-4CEF-96A7-6711F36C12B4}" destId="{F8D0789E-CA26-47CC-A783-432CC968D82A}" srcOrd="0" destOrd="0" parTransId="{D170BBAD-DC00-4AFC-B5B7-A5FD947FEF6B}" sibTransId="{162DA8A1-3403-445A-9F78-72EA05CB670D}"/>
    <dgm:cxn modelId="{BA2701D9-8D96-4005-9EB2-A6A990534CBD}" type="presOf" srcId="{EE26C60E-D5A3-4544-AA33-1B39416D7247}" destId="{72956D03-15F6-4546-AADB-D216AC26FED4}" srcOrd="0" destOrd="0" presId="urn:microsoft.com/office/officeart/2005/8/layout/cycle3"/>
    <dgm:cxn modelId="{B70486E1-F517-4B9A-B30D-CECDF19126F7}" srcId="{29DEA10B-0687-4CEF-96A7-6711F36C12B4}" destId="{D47F5712-6C8C-4EAB-94B4-88BDD2C8793D}" srcOrd="4" destOrd="0" parTransId="{A322C542-0D15-4E73-AEE3-A23FF531A201}" sibTransId="{3F8007DB-916C-42EA-BEDB-CA5177A85BA2}"/>
    <dgm:cxn modelId="{3945EBF7-B9C9-4E8E-A2A9-4CE2F34FD5A0}" type="presOf" srcId="{F8D0789E-CA26-47CC-A783-432CC968D82A}" destId="{14098FDD-8407-4A36-9894-9F8582AC6EEC}" srcOrd="0" destOrd="0" presId="urn:microsoft.com/office/officeart/2005/8/layout/cycle3"/>
    <dgm:cxn modelId="{4E895465-3169-4BD6-8476-02BEBACCFD93}" type="presParOf" srcId="{3C13A576-701E-4E46-8B74-AB52DE40D402}" destId="{F35B6B7F-6348-41A3-9BBC-EDB92948A8C9}" srcOrd="0" destOrd="0" presId="urn:microsoft.com/office/officeart/2005/8/layout/cycle3"/>
    <dgm:cxn modelId="{5211D4AD-86A6-4A1D-BFD7-CE754EADC5CB}" type="presParOf" srcId="{F35B6B7F-6348-41A3-9BBC-EDB92948A8C9}" destId="{14098FDD-8407-4A36-9894-9F8582AC6EEC}" srcOrd="0" destOrd="0" presId="urn:microsoft.com/office/officeart/2005/8/layout/cycle3"/>
    <dgm:cxn modelId="{D78CA75F-5852-4F3B-B5DF-39AF46A5859D}" type="presParOf" srcId="{F35B6B7F-6348-41A3-9BBC-EDB92948A8C9}" destId="{E004DF4A-EAD6-4088-988F-F8F3D80C5B75}" srcOrd="1" destOrd="0" presId="urn:microsoft.com/office/officeart/2005/8/layout/cycle3"/>
    <dgm:cxn modelId="{B0EF53DD-3495-47E6-B322-E419CB33299E}" type="presParOf" srcId="{F35B6B7F-6348-41A3-9BBC-EDB92948A8C9}" destId="{0368E9C6-8047-4D63-9A42-EF0EFC66C59B}" srcOrd="2" destOrd="0" presId="urn:microsoft.com/office/officeart/2005/8/layout/cycle3"/>
    <dgm:cxn modelId="{038F891F-4EE5-411D-8B91-0CCE402D5BFE}" type="presParOf" srcId="{F35B6B7F-6348-41A3-9BBC-EDB92948A8C9}" destId="{7B448DC4-CE84-47FA-872B-7C2515E0EBCD}" srcOrd="3" destOrd="0" presId="urn:microsoft.com/office/officeart/2005/8/layout/cycle3"/>
    <dgm:cxn modelId="{6B27A403-E02F-40D8-88E5-753B0A826B16}" type="presParOf" srcId="{F35B6B7F-6348-41A3-9BBC-EDB92948A8C9}" destId="{72956D03-15F6-4546-AADB-D216AC26FED4}" srcOrd="4" destOrd="0" presId="urn:microsoft.com/office/officeart/2005/8/layout/cycle3"/>
    <dgm:cxn modelId="{8776E134-EDCF-447A-8BFD-0DEC45A9D71A}" type="presParOf" srcId="{F35B6B7F-6348-41A3-9BBC-EDB92948A8C9}" destId="{80294A4C-291F-4E7A-AB2E-55F2877F440E}" srcOrd="5" destOrd="0" presId="urn:microsoft.com/office/officeart/2005/8/layout/cycle3"/>
    <dgm:cxn modelId="{4139077F-B69A-48B7-90E6-A5D274C8A3B6}" type="presParOf" srcId="{F35B6B7F-6348-41A3-9BBC-EDB92948A8C9}" destId="{5A7BAD30-6FA3-4225-8A54-03E10BEBBD1D}" srcOrd="6"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3B1043-0DE9-4FCA-AC8A-6D5AEED9AFAD}" type="doc">
      <dgm:prSet loTypeId="urn:microsoft.com/office/officeart/2005/8/layout/pyramid2" loCatId="list" qsTypeId="urn:microsoft.com/office/officeart/2005/8/quickstyle/simple1" qsCatId="simple" csTypeId="urn:microsoft.com/office/officeart/2005/8/colors/accent0_3" csCatId="mainScheme" phldr="1"/>
      <dgm:spPr/>
    </dgm:pt>
    <dgm:pt modelId="{06AFDCB4-D33D-4629-B340-A4E8ADAD1832}">
      <dgm:prSet phldrT="[Text]" custT="1"/>
      <dgm:spPr/>
      <dgm:t>
        <a:bodyPr/>
        <a:lstStyle/>
        <a:p>
          <a:r>
            <a:rPr lang="en-US" sz="1300" b="1" dirty="0"/>
            <a:t>Phone: </a:t>
          </a:r>
          <a:r>
            <a:rPr lang="en-US" sz="1300" dirty="0"/>
            <a:t>855-444-3747</a:t>
          </a:r>
        </a:p>
        <a:p>
          <a:r>
            <a:rPr lang="en-US" sz="1300" b="1" dirty="0"/>
            <a:t>Fax: </a:t>
          </a:r>
          <a:r>
            <a:rPr lang="en-US" sz="1300" dirty="0"/>
            <a:t>855-440-3747</a:t>
          </a:r>
        </a:p>
        <a:p>
          <a:r>
            <a:rPr lang="en-US" sz="1300" dirty="0"/>
            <a:t>(</a:t>
          </a:r>
          <a:r>
            <a:rPr lang="en-US" sz="1200" b="0" i="1" dirty="0"/>
            <a:t>General inquiries/questions</a:t>
          </a:r>
          <a:r>
            <a:rPr lang="en-US" sz="1300" dirty="0"/>
            <a:t>)</a:t>
          </a:r>
        </a:p>
      </dgm:t>
    </dgm:pt>
    <dgm:pt modelId="{30667C7F-FF53-45F4-B6FC-77936A002E71}" type="parTrans" cxnId="{08E00028-01FB-4A71-8B69-8E5BD2AA070C}">
      <dgm:prSet/>
      <dgm:spPr/>
      <dgm:t>
        <a:bodyPr/>
        <a:lstStyle/>
        <a:p>
          <a:endParaRPr lang="en-US"/>
        </a:p>
      </dgm:t>
    </dgm:pt>
    <dgm:pt modelId="{23276192-25B8-44DA-A10B-479E1D656B1F}" type="sibTrans" cxnId="{08E00028-01FB-4A71-8B69-8E5BD2AA070C}">
      <dgm:prSet/>
      <dgm:spPr/>
      <dgm:t>
        <a:bodyPr/>
        <a:lstStyle/>
        <a:p>
          <a:endParaRPr lang="en-US"/>
        </a:p>
      </dgm:t>
    </dgm:pt>
    <dgm:pt modelId="{D054BC14-5DAD-4E56-A27C-7C835D75C71A}">
      <dgm:prSet phldrT="[Text]" custT="1"/>
      <dgm:spPr/>
      <dgm:t>
        <a:bodyPr/>
        <a:lstStyle/>
        <a:p>
          <a:r>
            <a:rPr lang="en-US" sz="1300" b="1" dirty="0"/>
            <a:t>Provider Website:</a:t>
          </a:r>
        </a:p>
        <a:p>
          <a:r>
            <a:rPr lang="en-US" sz="1300" dirty="0"/>
            <a:t>FL.ACENTRA.COM</a:t>
          </a:r>
        </a:p>
        <a:p>
          <a:r>
            <a:rPr lang="en-US" sz="1300" dirty="0"/>
            <a:t>(</a:t>
          </a:r>
          <a:r>
            <a:rPr lang="en-US" sz="1200" i="1" dirty="0"/>
            <a:t>Provider Forms/Education and Training Material</a:t>
          </a:r>
          <a:r>
            <a:rPr lang="en-US" sz="1300" dirty="0"/>
            <a:t>)</a:t>
          </a:r>
        </a:p>
      </dgm:t>
    </dgm:pt>
    <dgm:pt modelId="{E55E74E2-85FD-4B53-BA7F-7E62B2ACC893}" type="parTrans" cxnId="{658197EA-54D7-4FE5-A277-39728598477D}">
      <dgm:prSet/>
      <dgm:spPr/>
      <dgm:t>
        <a:bodyPr/>
        <a:lstStyle/>
        <a:p>
          <a:endParaRPr lang="en-US"/>
        </a:p>
      </dgm:t>
    </dgm:pt>
    <dgm:pt modelId="{034B675A-9CDD-4886-81A7-A4D19F347978}" type="sibTrans" cxnId="{658197EA-54D7-4FE5-A277-39728598477D}">
      <dgm:prSet/>
      <dgm:spPr/>
      <dgm:t>
        <a:bodyPr/>
        <a:lstStyle/>
        <a:p>
          <a:endParaRPr lang="en-US"/>
        </a:p>
      </dgm:t>
    </dgm:pt>
    <dgm:pt modelId="{40FCB756-2DEC-4A58-B392-9E6B6BBBE7A2}">
      <dgm:prSet phldrT="[Text]" custT="1"/>
      <dgm:spPr/>
      <dgm:t>
        <a:bodyPr/>
        <a:lstStyle/>
        <a:p>
          <a:r>
            <a:rPr lang="en-US" sz="1300" b="1" dirty="0"/>
            <a:t>Provider Outreach Email:</a:t>
          </a:r>
        </a:p>
        <a:p>
          <a:r>
            <a:rPr lang="en-US" sz="1300" dirty="0"/>
            <a:t>PR@ACENTRA.COM</a:t>
          </a:r>
        </a:p>
        <a:p>
          <a:r>
            <a:rPr lang="en-US" sz="1300" dirty="0"/>
            <a:t>(</a:t>
          </a:r>
          <a:r>
            <a:rPr lang="en-US" sz="1200" i="1" dirty="0"/>
            <a:t>Provider Education/Training Assistance</a:t>
          </a:r>
          <a:r>
            <a:rPr lang="en-US" sz="1300" dirty="0"/>
            <a:t>)</a:t>
          </a:r>
        </a:p>
      </dgm:t>
    </dgm:pt>
    <dgm:pt modelId="{DD0FFF93-072E-45CA-8D50-05362184479A}" type="parTrans" cxnId="{35D70F36-C3DF-4CBD-A4F1-FA8573AD66EE}">
      <dgm:prSet/>
      <dgm:spPr/>
      <dgm:t>
        <a:bodyPr/>
        <a:lstStyle/>
        <a:p>
          <a:endParaRPr lang="en-US"/>
        </a:p>
      </dgm:t>
    </dgm:pt>
    <dgm:pt modelId="{78222BE4-4FB9-4A0F-96B7-9B138008BDA9}" type="sibTrans" cxnId="{35D70F36-C3DF-4CBD-A4F1-FA8573AD66EE}">
      <dgm:prSet/>
      <dgm:spPr/>
      <dgm:t>
        <a:bodyPr/>
        <a:lstStyle/>
        <a:p>
          <a:endParaRPr lang="en-US"/>
        </a:p>
      </dgm:t>
    </dgm:pt>
    <dgm:pt modelId="{5DADB039-C0F5-4032-88F6-124DB5D59E77}" type="pres">
      <dgm:prSet presAssocID="{493B1043-0DE9-4FCA-AC8A-6D5AEED9AFAD}" presName="compositeShape" presStyleCnt="0">
        <dgm:presLayoutVars>
          <dgm:dir/>
          <dgm:resizeHandles/>
        </dgm:presLayoutVars>
      </dgm:prSet>
      <dgm:spPr/>
    </dgm:pt>
    <dgm:pt modelId="{B476FDBE-9373-480E-83D4-8364058BCB71}" type="pres">
      <dgm:prSet presAssocID="{493B1043-0DE9-4FCA-AC8A-6D5AEED9AFAD}" presName="pyramid" presStyleLbl="node1" presStyleIdx="0" presStyleCnt="1"/>
      <dgm:spPr/>
    </dgm:pt>
    <dgm:pt modelId="{C6759A29-3D43-42BE-BBAC-3BAB691C61CA}" type="pres">
      <dgm:prSet presAssocID="{493B1043-0DE9-4FCA-AC8A-6D5AEED9AFAD}" presName="theList" presStyleCnt="0"/>
      <dgm:spPr/>
    </dgm:pt>
    <dgm:pt modelId="{87AD9134-9BE3-470C-BA8E-CE12B45BDFE9}" type="pres">
      <dgm:prSet presAssocID="{06AFDCB4-D33D-4629-B340-A4E8ADAD1832}" presName="aNode" presStyleLbl="fgAcc1" presStyleIdx="0" presStyleCnt="3" custScaleX="150769" custLinFactNeighborX="673" custLinFactNeighborY="-1815">
        <dgm:presLayoutVars>
          <dgm:bulletEnabled val="1"/>
        </dgm:presLayoutVars>
      </dgm:prSet>
      <dgm:spPr/>
    </dgm:pt>
    <dgm:pt modelId="{96B19976-4CD2-4333-BC0C-D1C336FF5955}" type="pres">
      <dgm:prSet presAssocID="{06AFDCB4-D33D-4629-B340-A4E8ADAD1832}" presName="aSpace" presStyleCnt="0"/>
      <dgm:spPr/>
    </dgm:pt>
    <dgm:pt modelId="{84ED7B6C-8BAB-4AF3-8FCE-6DB60D906CC0}" type="pres">
      <dgm:prSet presAssocID="{D054BC14-5DAD-4E56-A27C-7C835D75C71A}" presName="aNode" presStyleLbl="fgAcc1" presStyleIdx="1" presStyleCnt="3" custScaleX="151538">
        <dgm:presLayoutVars>
          <dgm:bulletEnabled val="1"/>
        </dgm:presLayoutVars>
      </dgm:prSet>
      <dgm:spPr/>
    </dgm:pt>
    <dgm:pt modelId="{00FFE6DC-BBEC-4955-8143-DBE9970FF023}" type="pres">
      <dgm:prSet presAssocID="{D054BC14-5DAD-4E56-A27C-7C835D75C71A}" presName="aSpace" presStyleCnt="0"/>
      <dgm:spPr/>
    </dgm:pt>
    <dgm:pt modelId="{FE516BD5-E705-4FCC-9E0B-AD8CE7E68FBF}" type="pres">
      <dgm:prSet presAssocID="{40FCB756-2DEC-4A58-B392-9E6B6BBBE7A2}" presName="aNode" presStyleLbl="fgAcc1" presStyleIdx="2" presStyleCnt="3" custScaleX="151923">
        <dgm:presLayoutVars>
          <dgm:bulletEnabled val="1"/>
        </dgm:presLayoutVars>
      </dgm:prSet>
      <dgm:spPr/>
    </dgm:pt>
    <dgm:pt modelId="{CD76DAFE-E414-4ED2-9188-CAC416C0CF1E}" type="pres">
      <dgm:prSet presAssocID="{40FCB756-2DEC-4A58-B392-9E6B6BBBE7A2}" presName="aSpace" presStyleCnt="0"/>
      <dgm:spPr/>
    </dgm:pt>
  </dgm:ptLst>
  <dgm:cxnLst>
    <dgm:cxn modelId="{08E00028-01FB-4A71-8B69-8E5BD2AA070C}" srcId="{493B1043-0DE9-4FCA-AC8A-6D5AEED9AFAD}" destId="{06AFDCB4-D33D-4629-B340-A4E8ADAD1832}" srcOrd="0" destOrd="0" parTransId="{30667C7F-FF53-45F4-B6FC-77936A002E71}" sibTransId="{23276192-25B8-44DA-A10B-479E1D656B1F}"/>
    <dgm:cxn modelId="{35D70F36-C3DF-4CBD-A4F1-FA8573AD66EE}" srcId="{493B1043-0DE9-4FCA-AC8A-6D5AEED9AFAD}" destId="{40FCB756-2DEC-4A58-B392-9E6B6BBBE7A2}" srcOrd="2" destOrd="0" parTransId="{DD0FFF93-072E-45CA-8D50-05362184479A}" sibTransId="{78222BE4-4FB9-4A0F-96B7-9B138008BDA9}"/>
    <dgm:cxn modelId="{CBBE0EC8-0E52-4039-BF2B-267631A3549E}" type="presOf" srcId="{493B1043-0DE9-4FCA-AC8A-6D5AEED9AFAD}" destId="{5DADB039-C0F5-4032-88F6-124DB5D59E77}" srcOrd="0" destOrd="0" presId="urn:microsoft.com/office/officeart/2005/8/layout/pyramid2"/>
    <dgm:cxn modelId="{EF7B34E7-B87F-4950-90D8-C098AC1084B5}" type="presOf" srcId="{40FCB756-2DEC-4A58-B392-9E6B6BBBE7A2}" destId="{FE516BD5-E705-4FCC-9E0B-AD8CE7E68FBF}" srcOrd="0" destOrd="0" presId="urn:microsoft.com/office/officeart/2005/8/layout/pyramid2"/>
    <dgm:cxn modelId="{658197EA-54D7-4FE5-A277-39728598477D}" srcId="{493B1043-0DE9-4FCA-AC8A-6D5AEED9AFAD}" destId="{D054BC14-5DAD-4E56-A27C-7C835D75C71A}" srcOrd="1" destOrd="0" parTransId="{E55E74E2-85FD-4B53-BA7F-7E62B2ACC893}" sibTransId="{034B675A-9CDD-4886-81A7-A4D19F347978}"/>
    <dgm:cxn modelId="{9065EFED-4FE4-47F4-8653-AA3F71AD9032}" type="presOf" srcId="{06AFDCB4-D33D-4629-B340-A4E8ADAD1832}" destId="{87AD9134-9BE3-470C-BA8E-CE12B45BDFE9}" srcOrd="0" destOrd="0" presId="urn:microsoft.com/office/officeart/2005/8/layout/pyramid2"/>
    <dgm:cxn modelId="{ADFC4EFD-D448-4AD8-94FA-484E866D221C}" type="presOf" srcId="{D054BC14-5DAD-4E56-A27C-7C835D75C71A}" destId="{84ED7B6C-8BAB-4AF3-8FCE-6DB60D906CC0}" srcOrd="0" destOrd="0" presId="urn:microsoft.com/office/officeart/2005/8/layout/pyramid2"/>
    <dgm:cxn modelId="{96137579-E328-4EBC-8147-5B872E42D593}" type="presParOf" srcId="{5DADB039-C0F5-4032-88F6-124DB5D59E77}" destId="{B476FDBE-9373-480E-83D4-8364058BCB71}" srcOrd="0" destOrd="0" presId="urn:microsoft.com/office/officeart/2005/8/layout/pyramid2"/>
    <dgm:cxn modelId="{2DA3DDEF-3119-488A-8118-816AAE67F9F2}" type="presParOf" srcId="{5DADB039-C0F5-4032-88F6-124DB5D59E77}" destId="{C6759A29-3D43-42BE-BBAC-3BAB691C61CA}" srcOrd="1" destOrd="0" presId="urn:microsoft.com/office/officeart/2005/8/layout/pyramid2"/>
    <dgm:cxn modelId="{F717EB52-8206-436F-B485-7F2DCE2B117A}" type="presParOf" srcId="{C6759A29-3D43-42BE-BBAC-3BAB691C61CA}" destId="{87AD9134-9BE3-470C-BA8E-CE12B45BDFE9}" srcOrd="0" destOrd="0" presId="urn:microsoft.com/office/officeart/2005/8/layout/pyramid2"/>
    <dgm:cxn modelId="{6C0FCF22-DE61-4CE2-A9E8-6112DE65B004}" type="presParOf" srcId="{C6759A29-3D43-42BE-BBAC-3BAB691C61CA}" destId="{96B19976-4CD2-4333-BC0C-D1C336FF5955}" srcOrd="1" destOrd="0" presId="urn:microsoft.com/office/officeart/2005/8/layout/pyramid2"/>
    <dgm:cxn modelId="{7B1ABED9-C49E-4164-AA14-18F1358CE50A}" type="presParOf" srcId="{C6759A29-3D43-42BE-BBAC-3BAB691C61CA}" destId="{84ED7B6C-8BAB-4AF3-8FCE-6DB60D906CC0}" srcOrd="2" destOrd="0" presId="urn:microsoft.com/office/officeart/2005/8/layout/pyramid2"/>
    <dgm:cxn modelId="{4F2D77E3-89DB-4A58-A35C-9122C2DFD609}" type="presParOf" srcId="{C6759A29-3D43-42BE-BBAC-3BAB691C61CA}" destId="{00FFE6DC-BBEC-4955-8143-DBE9970FF023}" srcOrd="3" destOrd="0" presId="urn:microsoft.com/office/officeart/2005/8/layout/pyramid2"/>
    <dgm:cxn modelId="{FA74E0CE-AAE0-4F1A-B641-D20267F34235}" type="presParOf" srcId="{C6759A29-3D43-42BE-BBAC-3BAB691C61CA}" destId="{FE516BD5-E705-4FCC-9E0B-AD8CE7E68FBF}" srcOrd="4" destOrd="0" presId="urn:microsoft.com/office/officeart/2005/8/layout/pyramid2"/>
    <dgm:cxn modelId="{82E4A75C-A76A-485D-84D2-729D79531B3E}" type="presParOf" srcId="{C6759A29-3D43-42BE-BBAC-3BAB691C61CA}" destId="{CD76DAFE-E414-4ED2-9188-CAC416C0CF1E}"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04DF4A-EAD6-4088-988F-F8F3D80C5B75}">
      <dsp:nvSpPr>
        <dsp:cNvPr id="0" name=""/>
        <dsp:cNvSpPr/>
      </dsp:nvSpPr>
      <dsp:spPr>
        <a:xfrm>
          <a:off x="1643767" y="-4542"/>
          <a:ext cx="4942064" cy="4942064"/>
        </a:xfrm>
        <a:prstGeom prst="circularArrow">
          <a:avLst>
            <a:gd name="adj1" fmla="val 5274"/>
            <a:gd name="adj2" fmla="val 312630"/>
            <a:gd name="adj3" fmla="val 14226575"/>
            <a:gd name="adj4" fmla="val 17127929"/>
            <a:gd name="adj5" fmla="val 5477"/>
          </a:avLst>
        </a:prstGeom>
        <a:solidFill>
          <a:schemeClr val="accent3">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 modelId="{14098FDD-8407-4A36-9894-9F8582AC6EEC}">
      <dsp:nvSpPr>
        <dsp:cNvPr id="0" name=""/>
        <dsp:cNvSpPr/>
      </dsp:nvSpPr>
      <dsp:spPr>
        <a:xfrm>
          <a:off x="3174503" y="1457"/>
          <a:ext cx="1880592" cy="940296"/>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cs typeface="Arial" pitchFamily="34" charset="0"/>
            </a:rPr>
            <a:t>24/7 accessibility to submit review requests</a:t>
          </a:r>
          <a:endParaRPr lang="en-US" sz="1300" kern="1200" dirty="0"/>
        </a:p>
      </dsp:txBody>
      <dsp:txXfrm>
        <a:off x="3220404" y="47358"/>
        <a:ext cx="1788790" cy="848494"/>
      </dsp:txXfrm>
    </dsp:sp>
    <dsp:sp modelId="{0368E9C6-8047-4D63-9A42-EF0EFC66C59B}">
      <dsp:nvSpPr>
        <dsp:cNvPr id="0" name=""/>
        <dsp:cNvSpPr/>
      </dsp:nvSpPr>
      <dsp:spPr>
        <a:xfrm>
          <a:off x="4910793" y="1003904"/>
          <a:ext cx="1880592" cy="940296"/>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A helpline module for Providers to submit queries. </a:t>
          </a:r>
        </a:p>
      </dsp:txBody>
      <dsp:txXfrm>
        <a:off x="4956694" y="1049805"/>
        <a:ext cx="1788790" cy="848494"/>
      </dsp:txXfrm>
    </dsp:sp>
    <dsp:sp modelId="{7B448DC4-CE84-47FA-872B-7C2515E0EBCD}">
      <dsp:nvSpPr>
        <dsp:cNvPr id="0" name=""/>
        <dsp:cNvSpPr/>
      </dsp:nvSpPr>
      <dsp:spPr>
        <a:xfrm>
          <a:off x="4910793" y="3008799"/>
          <a:ext cx="1880592" cy="940296"/>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cs typeface="Arial" pitchFamily="34" charset="0"/>
            </a:rPr>
            <a:t>A reporting module that allows hospitals to obtain real-time status of all reviews.</a:t>
          </a:r>
        </a:p>
      </dsp:txBody>
      <dsp:txXfrm>
        <a:off x="4956694" y="3054700"/>
        <a:ext cx="1788790" cy="848494"/>
      </dsp:txXfrm>
    </dsp:sp>
    <dsp:sp modelId="{72956D03-15F6-4546-AADB-D216AC26FED4}">
      <dsp:nvSpPr>
        <dsp:cNvPr id="0" name=""/>
        <dsp:cNvSpPr/>
      </dsp:nvSpPr>
      <dsp:spPr>
        <a:xfrm>
          <a:off x="3174503" y="4011246"/>
          <a:ext cx="1880592" cy="940296"/>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cs typeface="Arial" pitchFamily="34" charset="0"/>
            </a:rPr>
            <a:t>Secure transmission protocols that are HIPPA security compliant</a:t>
          </a:r>
          <a:endParaRPr lang="en-US" sz="1300" kern="1200" dirty="0"/>
        </a:p>
      </dsp:txBody>
      <dsp:txXfrm>
        <a:off x="3220404" y="4057147"/>
        <a:ext cx="1788790" cy="848494"/>
      </dsp:txXfrm>
    </dsp:sp>
    <dsp:sp modelId="{80294A4C-291F-4E7A-AB2E-55F2877F440E}">
      <dsp:nvSpPr>
        <dsp:cNvPr id="0" name=""/>
        <dsp:cNvSpPr/>
      </dsp:nvSpPr>
      <dsp:spPr>
        <a:xfrm>
          <a:off x="1438214" y="3008799"/>
          <a:ext cx="1880592" cy="940296"/>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cs typeface="Arial" pitchFamily="34" charset="0"/>
            </a:rPr>
            <a:t>System access control for changing or adding authorized users.</a:t>
          </a:r>
        </a:p>
      </dsp:txBody>
      <dsp:txXfrm>
        <a:off x="1484115" y="3054700"/>
        <a:ext cx="1788790" cy="848494"/>
      </dsp:txXfrm>
    </dsp:sp>
    <dsp:sp modelId="{5A7BAD30-6FA3-4225-8A54-03E10BEBBD1D}">
      <dsp:nvSpPr>
        <dsp:cNvPr id="0" name=""/>
        <dsp:cNvSpPr/>
      </dsp:nvSpPr>
      <dsp:spPr>
        <a:xfrm>
          <a:off x="1438214" y="1003904"/>
          <a:ext cx="1880592" cy="940296"/>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cs typeface="Arial" pitchFamily="34" charset="0"/>
            </a:rPr>
            <a:t>Electronic  submission and Provider Alerts</a:t>
          </a:r>
        </a:p>
      </dsp:txBody>
      <dsp:txXfrm>
        <a:off x="1484115" y="1049805"/>
        <a:ext cx="1788790" cy="8484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76FDBE-9373-480E-83D4-8364058BCB71}">
      <dsp:nvSpPr>
        <dsp:cNvPr id="0" name=""/>
        <dsp:cNvSpPr/>
      </dsp:nvSpPr>
      <dsp:spPr>
        <a:xfrm>
          <a:off x="848916" y="0"/>
          <a:ext cx="4953000" cy="4953000"/>
        </a:xfrm>
        <a:prstGeom prst="triangle">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AD9134-9BE3-470C-BA8E-CE12B45BDFE9}">
      <dsp:nvSpPr>
        <dsp:cNvPr id="0" name=""/>
        <dsp:cNvSpPr/>
      </dsp:nvSpPr>
      <dsp:spPr>
        <a:xfrm>
          <a:off x="2529841" y="495300"/>
          <a:ext cx="4853932" cy="1172467"/>
        </a:xfrm>
        <a:prstGeom prst="round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t>Phone: </a:t>
          </a:r>
          <a:r>
            <a:rPr lang="en-US" sz="1300" kern="1200" dirty="0"/>
            <a:t>855-444-3747</a:t>
          </a:r>
        </a:p>
        <a:p>
          <a:pPr marL="0" lvl="0" indent="0" algn="ctr" defTabSz="577850">
            <a:lnSpc>
              <a:spcPct val="90000"/>
            </a:lnSpc>
            <a:spcBef>
              <a:spcPct val="0"/>
            </a:spcBef>
            <a:spcAft>
              <a:spcPct val="35000"/>
            </a:spcAft>
            <a:buNone/>
          </a:pPr>
          <a:r>
            <a:rPr lang="en-US" sz="1300" b="1" kern="1200" dirty="0"/>
            <a:t>Fax: </a:t>
          </a:r>
          <a:r>
            <a:rPr lang="en-US" sz="1300" kern="1200" dirty="0"/>
            <a:t>855-440-3747</a:t>
          </a:r>
        </a:p>
        <a:p>
          <a:pPr marL="0" lvl="0" indent="0" algn="ctr" defTabSz="577850">
            <a:lnSpc>
              <a:spcPct val="90000"/>
            </a:lnSpc>
            <a:spcBef>
              <a:spcPct val="0"/>
            </a:spcBef>
            <a:spcAft>
              <a:spcPct val="35000"/>
            </a:spcAft>
            <a:buNone/>
          </a:pPr>
          <a:r>
            <a:rPr lang="en-US" sz="1300" kern="1200" dirty="0"/>
            <a:t>(</a:t>
          </a:r>
          <a:r>
            <a:rPr lang="en-US" sz="1200" b="0" i="1" kern="1200" dirty="0"/>
            <a:t>General inquiries/questions</a:t>
          </a:r>
          <a:r>
            <a:rPr lang="en-US" sz="1300" kern="1200" dirty="0"/>
            <a:t>)</a:t>
          </a:r>
        </a:p>
      </dsp:txBody>
      <dsp:txXfrm>
        <a:off x="2587076" y="552535"/>
        <a:ext cx="4739462" cy="1057997"/>
      </dsp:txXfrm>
    </dsp:sp>
    <dsp:sp modelId="{84ED7B6C-8BAB-4AF3-8FCE-6DB60D906CC0}">
      <dsp:nvSpPr>
        <dsp:cNvPr id="0" name=""/>
        <dsp:cNvSpPr/>
      </dsp:nvSpPr>
      <dsp:spPr>
        <a:xfrm>
          <a:off x="2495796" y="1816986"/>
          <a:ext cx="4878690" cy="1172467"/>
        </a:xfrm>
        <a:prstGeom prst="round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t>Provider Website:</a:t>
          </a:r>
        </a:p>
        <a:p>
          <a:pPr marL="0" lvl="0" indent="0" algn="ctr" defTabSz="577850">
            <a:lnSpc>
              <a:spcPct val="90000"/>
            </a:lnSpc>
            <a:spcBef>
              <a:spcPct val="0"/>
            </a:spcBef>
            <a:spcAft>
              <a:spcPct val="35000"/>
            </a:spcAft>
            <a:buNone/>
          </a:pPr>
          <a:r>
            <a:rPr lang="en-US" sz="1300" kern="1200" dirty="0"/>
            <a:t>FL.ACENTRA.COM</a:t>
          </a:r>
        </a:p>
        <a:p>
          <a:pPr marL="0" lvl="0" indent="0" algn="ctr" defTabSz="577850">
            <a:lnSpc>
              <a:spcPct val="90000"/>
            </a:lnSpc>
            <a:spcBef>
              <a:spcPct val="0"/>
            </a:spcBef>
            <a:spcAft>
              <a:spcPct val="35000"/>
            </a:spcAft>
            <a:buNone/>
          </a:pPr>
          <a:r>
            <a:rPr lang="en-US" sz="1300" kern="1200" dirty="0"/>
            <a:t>(</a:t>
          </a:r>
          <a:r>
            <a:rPr lang="en-US" sz="1200" i="1" kern="1200" dirty="0"/>
            <a:t>Provider Forms/Education and Training Material</a:t>
          </a:r>
          <a:r>
            <a:rPr lang="en-US" sz="1300" kern="1200" dirty="0"/>
            <a:t>)</a:t>
          </a:r>
        </a:p>
      </dsp:txBody>
      <dsp:txXfrm>
        <a:off x="2553031" y="1874221"/>
        <a:ext cx="4764220" cy="1057997"/>
      </dsp:txXfrm>
    </dsp:sp>
    <dsp:sp modelId="{FE516BD5-E705-4FCC-9E0B-AD8CE7E68FBF}">
      <dsp:nvSpPr>
        <dsp:cNvPr id="0" name=""/>
        <dsp:cNvSpPr/>
      </dsp:nvSpPr>
      <dsp:spPr>
        <a:xfrm>
          <a:off x="2489598" y="3136013"/>
          <a:ext cx="4891085" cy="1172467"/>
        </a:xfrm>
        <a:prstGeom prst="round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t>Provider Outreach Email:</a:t>
          </a:r>
        </a:p>
        <a:p>
          <a:pPr marL="0" lvl="0" indent="0" algn="ctr" defTabSz="577850">
            <a:lnSpc>
              <a:spcPct val="90000"/>
            </a:lnSpc>
            <a:spcBef>
              <a:spcPct val="0"/>
            </a:spcBef>
            <a:spcAft>
              <a:spcPct val="35000"/>
            </a:spcAft>
            <a:buNone/>
          </a:pPr>
          <a:r>
            <a:rPr lang="en-US" sz="1300" kern="1200" dirty="0"/>
            <a:t>PR@ACENTRA.COM</a:t>
          </a:r>
        </a:p>
        <a:p>
          <a:pPr marL="0" lvl="0" indent="0" algn="ctr" defTabSz="577850">
            <a:lnSpc>
              <a:spcPct val="90000"/>
            </a:lnSpc>
            <a:spcBef>
              <a:spcPct val="0"/>
            </a:spcBef>
            <a:spcAft>
              <a:spcPct val="35000"/>
            </a:spcAft>
            <a:buNone/>
          </a:pPr>
          <a:r>
            <a:rPr lang="en-US" sz="1300" kern="1200" dirty="0"/>
            <a:t>(</a:t>
          </a:r>
          <a:r>
            <a:rPr lang="en-US" sz="1200" i="1" kern="1200" dirty="0"/>
            <a:t>Provider Education/Training Assistance</a:t>
          </a:r>
          <a:r>
            <a:rPr lang="en-US" sz="1300" kern="1200" dirty="0"/>
            <a:t>)</a:t>
          </a:r>
        </a:p>
      </dsp:txBody>
      <dsp:txXfrm>
        <a:off x="2546833" y="3193248"/>
        <a:ext cx="4776615" cy="1057997"/>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649" cy="464839"/>
          </a:xfrm>
          <a:prstGeom prst="rect">
            <a:avLst/>
          </a:prstGeom>
        </p:spPr>
        <p:txBody>
          <a:bodyPr vert="horz" lIns="88276" tIns="44138" rIns="88276" bIns="44138" rtlCol="0"/>
          <a:lstStyle>
            <a:lvl1pPr algn="l">
              <a:defRPr sz="1200"/>
            </a:lvl1pPr>
          </a:lstStyle>
          <a:p>
            <a:endParaRPr lang="en-US" dirty="0"/>
          </a:p>
        </p:txBody>
      </p:sp>
      <p:sp>
        <p:nvSpPr>
          <p:cNvPr id="3" name="Date Placeholder 2"/>
          <p:cNvSpPr>
            <a:spLocks noGrp="1"/>
          </p:cNvSpPr>
          <p:nvPr>
            <p:ph type="dt" sz="quarter" idx="1"/>
          </p:nvPr>
        </p:nvSpPr>
        <p:spPr>
          <a:xfrm>
            <a:off x="3977928" y="1"/>
            <a:ext cx="3043649" cy="464839"/>
          </a:xfrm>
          <a:prstGeom prst="rect">
            <a:avLst/>
          </a:prstGeom>
        </p:spPr>
        <p:txBody>
          <a:bodyPr vert="horz" lIns="88276" tIns="44138" rIns="88276" bIns="44138" rtlCol="0"/>
          <a:lstStyle>
            <a:lvl1pPr algn="r">
              <a:defRPr sz="1200"/>
            </a:lvl1pPr>
          </a:lstStyle>
          <a:p>
            <a:fld id="{26350963-D8DF-4CE2-9F4E-C0752BF60A11}" type="datetimeFigureOut">
              <a:rPr lang="en-US" smtClean="0"/>
              <a:pPr/>
              <a:t>2/6/2026</a:t>
            </a:fld>
            <a:endParaRPr lang="en-US" dirty="0"/>
          </a:p>
        </p:txBody>
      </p:sp>
      <p:sp>
        <p:nvSpPr>
          <p:cNvPr id="4" name="Footer Placeholder 3"/>
          <p:cNvSpPr>
            <a:spLocks noGrp="1"/>
          </p:cNvSpPr>
          <p:nvPr>
            <p:ph type="ftr" sz="quarter" idx="2"/>
          </p:nvPr>
        </p:nvSpPr>
        <p:spPr>
          <a:xfrm>
            <a:off x="0" y="8842723"/>
            <a:ext cx="3043649" cy="464839"/>
          </a:xfrm>
          <a:prstGeom prst="rect">
            <a:avLst/>
          </a:prstGeom>
        </p:spPr>
        <p:txBody>
          <a:bodyPr vert="horz" lIns="88276" tIns="44138" rIns="88276" bIns="4413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928" y="8842723"/>
            <a:ext cx="3043649" cy="464839"/>
          </a:xfrm>
          <a:prstGeom prst="rect">
            <a:avLst/>
          </a:prstGeom>
        </p:spPr>
        <p:txBody>
          <a:bodyPr vert="horz" lIns="88276" tIns="44138" rIns="88276" bIns="44138" rtlCol="0" anchor="b"/>
          <a:lstStyle>
            <a:lvl1pPr algn="r">
              <a:defRPr sz="1200"/>
            </a:lvl1pPr>
          </a:lstStyle>
          <a:p>
            <a:fld id="{441C18FB-C407-4994-9BD6-BD40F2DF300D}" type="slidenum">
              <a:rPr lang="en-US" smtClean="0"/>
              <a:pPr/>
              <a:t>‹#›</a:t>
            </a:fld>
            <a:endParaRPr lang="en-US" dirty="0"/>
          </a:p>
        </p:txBody>
      </p:sp>
    </p:spTree>
    <p:extLst>
      <p:ext uri="{BB962C8B-B14F-4D97-AF65-F5344CB8AC3E}">
        <p14:creationId xmlns:p14="http://schemas.microsoft.com/office/powerpoint/2010/main" val="2784613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295" tIns="46648" rIns="93295" bIns="46648"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78131" y="0"/>
            <a:ext cx="3043343" cy="465455"/>
          </a:xfrm>
          <a:prstGeom prst="rect">
            <a:avLst/>
          </a:prstGeom>
        </p:spPr>
        <p:txBody>
          <a:bodyPr vert="horz" lIns="93295" tIns="46648" rIns="93295" bIns="46648" rtlCol="0"/>
          <a:lstStyle>
            <a:lvl1pPr algn="r" fontAlgn="auto">
              <a:spcBef>
                <a:spcPts val="0"/>
              </a:spcBef>
              <a:spcAft>
                <a:spcPts val="0"/>
              </a:spcAft>
              <a:defRPr sz="1200">
                <a:latin typeface="+mn-lt"/>
                <a:cs typeface="+mn-cs"/>
              </a:defRPr>
            </a:lvl1pPr>
          </a:lstStyle>
          <a:p>
            <a:pPr>
              <a:defRPr/>
            </a:pPr>
            <a:fld id="{6C8221F0-7C50-4230-BA01-A9D7451BDCBC}" type="datetimeFigureOut">
              <a:rPr lang="en-US"/>
              <a:pPr>
                <a:defRPr/>
              </a:pPr>
              <a:t>2/6/2026</a:t>
            </a:fld>
            <a:endParaRPr lang="en-US" dirty="0"/>
          </a:p>
        </p:txBody>
      </p:sp>
      <p:sp>
        <p:nvSpPr>
          <p:cNvPr id="4" name="Slide Image Placeholder 3"/>
          <p:cNvSpPr>
            <a:spLocks noGrp="1" noRot="1" noChangeAspect="1"/>
          </p:cNvSpPr>
          <p:nvPr>
            <p:ph type="sldImg" idx="2"/>
          </p:nvPr>
        </p:nvSpPr>
        <p:spPr>
          <a:xfrm>
            <a:off x="1184275" y="696913"/>
            <a:ext cx="4654550" cy="3490912"/>
          </a:xfrm>
          <a:prstGeom prst="rect">
            <a:avLst/>
          </a:prstGeom>
          <a:noFill/>
          <a:ln w="12700">
            <a:solidFill>
              <a:prstClr val="black"/>
            </a:solidFill>
          </a:ln>
        </p:spPr>
        <p:txBody>
          <a:bodyPr vert="horz" lIns="93295" tIns="46648" rIns="93295" bIns="46648"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295" tIns="46648" rIns="93295" bIns="46648"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3295" tIns="46648" rIns="93295" bIns="46648"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8131" y="8842030"/>
            <a:ext cx="3043343" cy="465455"/>
          </a:xfrm>
          <a:prstGeom prst="rect">
            <a:avLst/>
          </a:prstGeom>
        </p:spPr>
        <p:txBody>
          <a:bodyPr vert="horz" lIns="93295" tIns="46648" rIns="93295" bIns="46648" rtlCol="0" anchor="b"/>
          <a:lstStyle>
            <a:lvl1pPr algn="r" fontAlgn="auto">
              <a:spcBef>
                <a:spcPts val="0"/>
              </a:spcBef>
              <a:spcAft>
                <a:spcPts val="0"/>
              </a:spcAft>
              <a:defRPr sz="1200">
                <a:latin typeface="+mn-lt"/>
                <a:cs typeface="+mn-cs"/>
              </a:defRPr>
            </a:lvl1pPr>
          </a:lstStyle>
          <a:p>
            <a:pPr>
              <a:defRPr/>
            </a:pPr>
            <a:fld id="{E98AE378-165F-4054-A0CE-E759C8ECDBC7}" type="slidenum">
              <a:rPr lang="en-US"/>
              <a:pPr>
                <a:defRPr/>
              </a:pPr>
              <a:t>‹#›</a:t>
            </a:fld>
            <a:endParaRPr lang="en-US" dirty="0"/>
          </a:p>
        </p:txBody>
      </p:sp>
    </p:spTree>
    <p:extLst>
      <p:ext uri="{BB962C8B-B14F-4D97-AF65-F5344CB8AC3E}">
        <p14:creationId xmlns:p14="http://schemas.microsoft.com/office/powerpoint/2010/main" val="29480658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Hom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1075" y="2053947"/>
            <a:ext cx="8007125" cy="615951"/>
          </a:xfrm>
          <a:prstGeom prst="rect">
            <a:avLst/>
          </a:prstGeom>
          <a:solidFill>
            <a:schemeClr val="lt1">
              <a:alpha val="0"/>
            </a:schemeClr>
          </a:solidFill>
          <a:ln>
            <a:noFill/>
          </a:ln>
        </p:spPr>
        <p:style>
          <a:lnRef idx="2">
            <a:schemeClr val="accent4"/>
          </a:lnRef>
          <a:fillRef idx="1">
            <a:schemeClr val="lt1"/>
          </a:fillRef>
          <a:effectRef idx="0">
            <a:schemeClr val="accent4"/>
          </a:effectRef>
          <a:fontRef idx="none"/>
        </p:style>
        <p:txBody>
          <a:bodyPr>
            <a:noAutofit/>
          </a:bodyPr>
          <a:lstStyle>
            <a:lvl1pPr algn="l">
              <a:defRPr sz="3800" b="1" i="0" cap="none" baseline="0">
                <a:ln>
                  <a:noFill/>
                </a:ln>
                <a:solidFill>
                  <a:srgbClr val="000000"/>
                </a:solidFill>
                <a:latin typeface="+mj-lt"/>
                <a:cs typeface="Oxygen Bold"/>
              </a:defRPr>
            </a:lvl1pPr>
          </a:lstStyle>
          <a:p>
            <a:r>
              <a:rPr lang="en-US" dirty="0"/>
              <a:t>Click to add a title</a:t>
            </a:r>
          </a:p>
        </p:txBody>
      </p:sp>
      <p:sp>
        <p:nvSpPr>
          <p:cNvPr id="8" name="Text Placeholder 7"/>
          <p:cNvSpPr>
            <a:spLocks noGrp="1"/>
          </p:cNvSpPr>
          <p:nvPr>
            <p:ph type="body" sz="quarter" idx="11" hasCustomPrompt="1"/>
          </p:nvPr>
        </p:nvSpPr>
        <p:spPr>
          <a:xfrm>
            <a:off x="454025" y="2669898"/>
            <a:ext cx="6175375" cy="762000"/>
          </a:xfrm>
          <a:prstGeom prst="rect">
            <a:avLst/>
          </a:prstGeom>
        </p:spPr>
        <p:txBody>
          <a:bodyPr/>
          <a:lstStyle>
            <a:lvl1pPr algn="l">
              <a:buNone/>
              <a:defRPr sz="2000" b="0" i="1">
                <a:solidFill>
                  <a:srgbClr val="000000"/>
                </a:solidFill>
              </a:defRPr>
            </a:lvl1pPr>
          </a:lstStyle>
          <a:p>
            <a:pPr lvl="0"/>
            <a:r>
              <a:rPr lang="en-US" dirty="0"/>
              <a:t>Click to edit sub-title</a:t>
            </a:r>
          </a:p>
        </p:txBody>
      </p:sp>
      <p:sp>
        <p:nvSpPr>
          <p:cNvPr id="7" name="Slide Number Placeholder 6"/>
          <p:cNvSpPr>
            <a:spLocks noGrp="1"/>
          </p:cNvSpPr>
          <p:nvPr>
            <p:ph type="sldNum" sz="quarter" idx="12"/>
          </p:nvPr>
        </p:nvSpPr>
        <p:spPr>
          <a:xfrm>
            <a:off x="8153400" y="6356350"/>
            <a:ext cx="685800" cy="365125"/>
          </a:xfrm>
        </p:spPr>
        <p:txBody>
          <a:bodyPr/>
          <a:lstStyle>
            <a:lvl1pPr>
              <a:defRPr>
                <a:solidFill>
                  <a:srgbClr val="FFFFFF"/>
                </a:solidFill>
              </a:defRPr>
            </a:lvl1pPr>
          </a:lstStyle>
          <a:p>
            <a:pPr>
              <a:defRPr/>
            </a:pPr>
            <a:fld id="{76BD4361-D120-47FC-B2AD-993849DE96B8}" type="slidenum">
              <a:rPr lang="en-US" smtClean="0"/>
              <a:pPr>
                <a:defRPr/>
              </a:pPr>
              <a:t>‹#›</a:t>
            </a:fld>
            <a:endParaRPr lang="en-US" dirty="0"/>
          </a:p>
        </p:txBody>
      </p:sp>
      <p:sp>
        <p:nvSpPr>
          <p:cNvPr id="5" name="TextBox 4">
            <a:extLst>
              <a:ext uri="{FF2B5EF4-FFF2-40B4-BE49-F238E27FC236}">
                <a16:creationId xmlns:a16="http://schemas.microsoft.com/office/drawing/2014/main" id="{E3E09CC3-7B9C-491D-8426-89CAAD68F6DF}"/>
              </a:ext>
            </a:extLst>
          </p:cNvPr>
          <p:cNvSpPr txBox="1"/>
          <p:nvPr userDrawn="1"/>
        </p:nvSpPr>
        <p:spPr>
          <a:xfrm>
            <a:off x="3924300" y="6518444"/>
            <a:ext cx="1295400" cy="184666"/>
          </a:xfrm>
          <a:prstGeom prst="rect">
            <a:avLst/>
          </a:prstGeom>
          <a:noFill/>
        </p:spPr>
        <p:txBody>
          <a:bodyPr wrap="square" rtlCol="0" anchor="ctr">
            <a:spAutoFit/>
          </a:bodyPr>
          <a:lstStyle/>
          <a:p>
            <a:r>
              <a:rPr lang="en-US" sz="600" baseline="30000" dirty="0">
                <a:solidFill>
                  <a:schemeClr val="tx1">
                    <a:lumMod val="25000"/>
                    <a:lumOff val="75000"/>
                  </a:schemeClr>
                </a:solidFill>
              </a:rPr>
              <a:t>©</a:t>
            </a:r>
            <a:r>
              <a:rPr lang="en-US" sz="600" dirty="0">
                <a:solidFill>
                  <a:schemeClr val="tx1">
                    <a:lumMod val="25000"/>
                    <a:lumOff val="75000"/>
                  </a:schemeClr>
                </a:solidFill>
              </a:rPr>
              <a:t>2019 Government Programs</a:t>
            </a:r>
          </a:p>
        </p:txBody>
      </p:sp>
    </p:spTree>
    <p:extLst>
      <p:ext uri="{BB962C8B-B14F-4D97-AF65-F5344CB8AC3E}">
        <p14:creationId xmlns:p14="http://schemas.microsoft.com/office/powerpoint/2010/main" val="1466641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3200" b="1">
                <a:solidFill>
                  <a:srgbClr val="000000"/>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sz="2000" b="1">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p>
            <a:fld id="{5759E842-C96B-4F28-A670-EBC86922E108}" type="slidenum">
              <a:rPr lang="en-US" smtClean="0"/>
              <a:pPr/>
              <a:t>‹#›</a:t>
            </a:fld>
            <a:endParaRPr lang="en-US"/>
          </a:p>
        </p:txBody>
      </p:sp>
      <p:sp>
        <p:nvSpPr>
          <p:cNvPr id="7" name="TextBox 6">
            <a:extLst>
              <a:ext uri="{FF2B5EF4-FFF2-40B4-BE49-F238E27FC236}">
                <a16:creationId xmlns:a16="http://schemas.microsoft.com/office/drawing/2014/main" id="{83B42636-C2C3-48AD-B24D-08E5083155C2}"/>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extLst>
      <p:ext uri="{BB962C8B-B14F-4D97-AF65-F5344CB8AC3E}">
        <p14:creationId xmlns:p14="http://schemas.microsoft.com/office/powerpoint/2010/main" val="3801205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76BD4361-D120-47FC-B2AD-993849DE96B8}" type="slidenum">
              <a:rPr lang="en-US" smtClean="0"/>
              <a:pPr>
                <a:defRPr/>
              </a:pPr>
              <a:t>‹#›</a:t>
            </a:fld>
            <a:endParaRPr lang="en-US" dirty="0"/>
          </a:p>
        </p:txBody>
      </p:sp>
      <p:sp>
        <p:nvSpPr>
          <p:cNvPr id="5" name="Vertical Text Placeholder 2"/>
          <p:cNvSpPr>
            <a:spLocks noGrp="1"/>
          </p:cNvSpPr>
          <p:nvPr>
            <p:ph type="body" orient="vert" idx="1"/>
          </p:nvPr>
        </p:nvSpPr>
        <p:spPr>
          <a:xfrm>
            <a:off x="457200" y="990600"/>
            <a:ext cx="8229600" cy="5135563"/>
          </a:xfrm>
          <a:prstGeom prst="rect">
            <a:avLst/>
          </a:prstGeom>
        </p:spPr>
        <p:txBody>
          <a:bodyPr vert="eaVert"/>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5"/>
          <p:cNvSpPr txBox="1">
            <a:spLocks/>
          </p:cNvSpPr>
          <p:nvPr userDrawn="1"/>
        </p:nvSpPr>
        <p:spPr>
          <a:xfrm>
            <a:off x="457200" y="205565"/>
            <a:ext cx="8229600" cy="632635"/>
          </a:xfrm>
          <a:prstGeom prst="rect">
            <a:avLst/>
          </a:prstGeom>
        </p:spPr>
        <p:txBody>
          <a:bodyPr vert="horz" lIns="91440" tIns="45720" rIns="91440" bIns="45720" rtlCol="0" anchor="ctr">
            <a:noAutofit/>
          </a:bodyPr>
          <a:lstStyle>
            <a:lvl1pPr algn="l" defTabSz="457200" rtl="0" eaLnBrk="1" fontAlgn="base" hangingPunct="1">
              <a:spcBef>
                <a:spcPct val="0"/>
              </a:spcBef>
              <a:spcAft>
                <a:spcPct val="0"/>
              </a:spcAft>
              <a:defRPr sz="3200" b="1" kern="1200">
                <a:solidFill>
                  <a:srgbClr val="000000"/>
                </a:solidFill>
                <a:latin typeface="+mj-lt"/>
                <a:ea typeface="+mj-ea"/>
                <a:cs typeface="Oxygen Bold"/>
              </a:defRPr>
            </a:lvl1pPr>
            <a:lvl2pPr algn="ctr" defTabSz="457200" rtl="0" eaLnBrk="1" fontAlgn="base" hangingPunct="1">
              <a:spcBef>
                <a:spcPct val="0"/>
              </a:spcBef>
              <a:spcAft>
                <a:spcPct val="0"/>
              </a:spcAft>
              <a:defRPr sz="4400">
                <a:solidFill>
                  <a:schemeClr val="tx1"/>
                </a:solidFill>
                <a:latin typeface="Arial" pitchFamily="34" charset="0"/>
              </a:defRPr>
            </a:lvl2pPr>
            <a:lvl3pPr algn="ctr" defTabSz="457200" rtl="0" eaLnBrk="1" fontAlgn="base" hangingPunct="1">
              <a:spcBef>
                <a:spcPct val="0"/>
              </a:spcBef>
              <a:spcAft>
                <a:spcPct val="0"/>
              </a:spcAft>
              <a:defRPr sz="4400">
                <a:solidFill>
                  <a:schemeClr val="tx1"/>
                </a:solidFill>
                <a:latin typeface="Arial" pitchFamily="34" charset="0"/>
              </a:defRPr>
            </a:lvl3pPr>
            <a:lvl4pPr algn="ctr" defTabSz="457200" rtl="0" eaLnBrk="1" fontAlgn="base" hangingPunct="1">
              <a:spcBef>
                <a:spcPct val="0"/>
              </a:spcBef>
              <a:spcAft>
                <a:spcPct val="0"/>
              </a:spcAft>
              <a:defRPr sz="4400">
                <a:solidFill>
                  <a:schemeClr val="tx1"/>
                </a:solidFill>
                <a:latin typeface="Arial" pitchFamily="34" charset="0"/>
              </a:defRPr>
            </a:lvl4pPr>
            <a:lvl5pPr algn="ctr" defTabSz="457200" rtl="0" eaLnBrk="1" fontAlgn="base" hangingPunct="1">
              <a:spcBef>
                <a:spcPct val="0"/>
              </a:spcBef>
              <a:spcAft>
                <a:spcPct val="0"/>
              </a:spcAft>
              <a:defRPr sz="4400">
                <a:solidFill>
                  <a:schemeClr val="tx1"/>
                </a:solidFill>
                <a:latin typeface="Arial" pitchFamily="34" charset="0"/>
              </a:defRPr>
            </a:lvl5pPr>
            <a:lvl6pPr marL="457200" algn="ctr" defTabSz="457200" rtl="0" eaLnBrk="1" fontAlgn="base" hangingPunct="1">
              <a:spcBef>
                <a:spcPct val="0"/>
              </a:spcBef>
              <a:spcAft>
                <a:spcPct val="0"/>
              </a:spcAft>
              <a:defRPr sz="4400">
                <a:solidFill>
                  <a:schemeClr val="tx1"/>
                </a:solidFill>
                <a:latin typeface="Arial" pitchFamily="34" charset="0"/>
              </a:defRPr>
            </a:lvl6pPr>
            <a:lvl7pPr marL="914400" algn="ctr" defTabSz="457200" rtl="0" eaLnBrk="1" fontAlgn="base" hangingPunct="1">
              <a:spcBef>
                <a:spcPct val="0"/>
              </a:spcBef>
              <a:spcAft>
                <a:spcPct val="0"/>
              </a:spcAft>
              <a:defRPr sz="4400">
                <a:solidFill>
                  <a:schemeClr val="tx1"/>
                </a:solidFill>
                <a:latin typeface="Arial" pitchFamily="34" charset="0"/>
              </a:defRPr>
            </a:lvl7pPr>
            <a:lvl8pPr marL="1371600" algn="ctr" defTabSz="457200" rtl="0" eaLnBrk="1" fontAlgn="base" hangingPunct="1">
              <a:spcBef>
                <a:spcPct val="0"/>
              </a:spcBef>
              <a:spcAft>
                <a:spcPct val="0"/>
              </a:spcAft>
              <a:defRPr sz="4400">
                <a:solidFill>
                  <a:schemeClr val="tx1"/>
                </a:solidFill>
                <a:latin typeface="Arial" pitchFamily="34" charset="0"/>
              </a:defRPr>
            </a:lvl8pPr>
            <a:lvl9pPr marL="1828800" algn="ctr" defTabSz="457200" rtl="0" eaLnBrk="1" fontAlgn="base" hangingPunct="1">
              <a:spcBef>
                <a:spcPct val="0"/>
              </a:spcBef>
              <a:spcAft>
                <a:spcPct val="0"/>
              </a:spcAft>
              <a:defRPr sz="4400">
                <a:solidFill>
                  <a:schemeClr val="tx1"/>
                </a:solidFill>
                <a:latin typeface="Arial" pitchFamily="34" charset="0"/>
              </a:defRPr>
            </a:lvl9pPr>
          </a:lstStyle>
          <a:p>
            <a:pPr algn="ctr"/>
            <a:r>
              <a:rPr lang="en-US" dirty="0"/>
              <a:t>Click to edit Master title style</a:t>
            </a:r>
          </a:p>
        </p:txBody>
      </p:sp>
      <p:sp>
        <p:nvSpPr>
          <p:cNvPr id="7" name="TextBox 6">
            <a:extLst>
              <a:ext uri="{FF2B5EF4-FFF2-40B4-BE49-F238E27FC236}">
                <a16:creationId xmlns:a16="http://schemas.microsoft.com/office/drawing/2014/main" id="{F27CEE72-15B8-4ADD-9DA4-DF89E6496E52}"/>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extLst>
      <p:ext uri="{BB962C8B-B14F-4D97-AF65-F5344CB8AC3E}">
        <p14:creationId xmlns:p14="http://schemas.microsoft.com/office/powerpoint/2010/main" val="3869542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76BD4361-D120-47FC-B2AD-993849DE96B8}" type="slidenum">
              <a:rPr lang="en-US" smtClean="0"/>
              <a:pPr>
                <a:defRPr/>
              </a:pPr>
              <a:t>‹#›</a:t>
            </a:fld>
            <a:endParaRPr lang="en-US" dirty="0"/>
          </a:p>
        </p:txBody>
      </p:sp>
      <p:sp>
        <p:nvSpPr>
          <p:cNvPr id="4" name="Vertical Title 1"/>
          <p:cNvSpPr>
            <a:spLocks noGrp="1"/>
          </p:cNvSpPr>
          <p:nvPr>
            <p:ph type="title" orient="vert"/>
          </p:nvPr>
        </p:nvSpPr>
        <p:spPr>
          <a:xfrm>
            <a:off x="7467600" y="274638"/>
            <a:ext cx="1219200" cy="5851525"/>
          </a:xfrm>
          <a:prstGeom prst="rect">
            <a:avLst/>
          </a:prstGeom>
        </p:spPr>
        <p:txBody>
          <a:bodyPr vert="eaVert">
            <a:normAutofit/>
          </a:bodyPr>
          <a:lstStyle>
            <a:lvl1pPr>
              <a:defRPr sz="3200">
                <a:latin typeface="Arial" pitchFamily="34" charset="0"/>
                <a:cs typeface="Arial" pitchFamily="34" charset="0"/>
              </a:defRPr>
            </a:lvl1pPr>
          </a:lstStyle>
          <a:p>
            <a:r>
              <a:rPr lang="en-US"/>
              <a:t>Click to edit Master title style</a:t>
            </a:r>
            <a:endParaRPr lang="en-US" dirty="0"/>
          </a:p>
        </p:txBody>
      </p:sp>
      <p:sp>
        <p:nvSpPr>
          <p:cNvPr id="5" name="Vertical Text Placeholder 2"/>
          <p:cNvSpPr>
            <a:spLocks noGrp="1"/>
          </p:cNvSpPr>
          <p:nvPr>
            <p:ph type="body" orient="vert" idx="1"/>
          </p:nvPr>
        </p:nvSpPr>
        <p:spPr>
          <a:xfrm>
            <a:off x="457200" y="274638"/>
            <a:ext cx="6781800" cy="5851525"/>
          </a:xfrm>
          <a:prstGeom prst="rect">
            <a:avLst/>
          </a:prstGeom>
        </p:spPr>
        <p:txBody>
          <a:bodyPr vert="eaVert"/>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a:extLst>
              <a:ext uri="{FF2B5EF4-FFF2-40B4-BE49-F238E27FC236}">
                <a16:creationId xmlns:a16="http://schemas.microsoft.com/office/drawing/2014/main" id="{3965114A-4B3D-40C8-ABFB-836DB1EE0E4C}"/>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extLst>
      <p:ext uri="{BB962C8B-B14F-4D97-AF65-F5344CB8AC3E}">
        <p14:creationId xmlns:p14="http://schemas.microsoft.com/office/powerpoint/2010/main" val="41638851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_Custom Layou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pPr>
              <a:defRPr/>
            </a:pPr>
            <a:fld id="{76BD4361-D120-47FC-B2AD-993849DE96B8}" type="slidenum">
              <a:rPr lang="en-US" smtClean="0"/>
              <a:pPr>
                <a:defRPr/>
              </a:pPr>
              <a:t>‹#›</a:t>
            </a:fld>
            <a:endParaRPr lang="en-US" dirty="0"/>
          </a:p>
        </p:txBody>
      </p:sp>
      <p:sp>
        <p:nvSpPr>
          <p:cNvPr id="5" name="TextBox 4">
            <a:extLst>
              <a:ext uri="{FF2B5EF4-FFF2-40B4-BE49-F238E27FC236}">
                <a16:creationId xmlns:a16="http://schemas.microsoft.com/office/drawing/2014/main" id="{2A875403-6C7E-47F1-8EBB-6D2E3D9FD4A7}"/>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extLst>
      <p:ext uri="{BB962C8B-B14F-4D97-AF65-F5344CB8AC3E}">
        <p14:creationId xmlns:p14="http://schemas.microsoft.com/office/powerpoint/2010/main" val="3240284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Custom Layou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76BD4361-D120-47FC-B2AD-993849DE96B8}" type="slidenum">
              <a:rPr lang="en-US" smtClean="0"/>
              <a:pPr>
                <a:defRPr/>
              </a:pPr>
              <a:t>‹#›</a:t>
            </a:fld>
            <a:endParaRPr lang="en-US" dirty="0"/>
          </a:p>
        </p:txBody>
      </p:sp>
      <p:sp>
        <p:nvSpPr>
          <p:cNvPr id="4" name="Title 1"/>
          <p:cNvSpPr>
            <a:spLocks noGrp="1"/>
          </p:cNvSpPr>
          <p:nvPr>
            <p:ph type="title"/>
          </p:nvPr>
        </p:nvSpPr>
        <p:spPr>
          <a:xfrm>
            <a:off x="722313" y="4406900"/>
            <a:ext cx="7772400" cy="1362075"/>
          </a:xfrm>
          <a:prstGeom prst="rect">
            <a:avLst/>
          </a:prstGeom>
        </p:spPr>
        <p:txBody>
          <a:bodyPr anchor="t"/>
          <a:lstStyle>
            <a:lvl1pPr algn="l">
              <a:defRPr sz="4000" b="1" cap="all">
                <a:latin typeface="Arial" pitchFamily="34" charset="0"/>
                <a:cs typeface="Arial" pitchFamily="34" charset="0"/>
              </a:defRPr>
            </a:lvl1pPr>
          </a:lstStyle>
          <a:p>
            <a:r>
              <a:rPr lang="en-US"/>
              <a:t>Click to edit Master title style</a:t>
            </a:r>
            <a:endParaRPr lang="en-US" dirty="0"/>
          </a:p>
        </p:txBody>
      </p:sp>
      <p:sp>
        <p:nvSpPr>
          <p:cNvPr id="5"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TextBox 6">
            <a:extLst>
              <a:ext uri="{FF2B5EF4-FFF2-40B4-BE49-F238E27FC236}">
                <a16:creationId xmlns:a16="http://schemas.microsoft.com/office/drawing/2014/main" id="{1BA3C674-AE2E-4539-B6F6-3772114CC081}"/>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extLst>
      <p:ext uri="{BB962C8B-B14F-4D97-AF65-F5344CB8AC3E}">
        <p14:creationId xmlns:p14="http://schemas.microsoft.com/office/powerpoint/2010/main" val="1533687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1143000"/>
            <a:ext cx="8229600" cy="4953000"/>
          </a:xfrm>
          <a:prstGeom prst="rect">
            <a:avLst/>
          </a:prstGeom>
        </p:spPr>
        <p:txBody>
          <a:bodyPr>
            <a:normAutofit/>
          </a:bodyPr>
          <a:lstStyle>
            <a:lvl1pPr marL="342900" indent="-342900">
              <a:buFont typeface="Arial" panose="020B0604020202020204" pitchFamily="34" charset="0"/>
              <a:buChar char="•"/>
              <a:defRPr sz="2000" b="0">
                <a:solidFill>
                  <a:srgbClr val="000000"/>
                </a:solidFill>
                <a:latin typeface="+mn-lt"/>
                <a:cs typeface="Oxygen Bold"/>
              </a:defRPr>
            </a:lvl1pPr>
            <a:lvl2pPr>
              <a:defRPr sz="2000" b="0" i="0">
                <a:solidFill>
                  <a:srgbClr val="000000"/>
                </a:solidFill>
                <a:latin typeface="+mn-lt"/>
                <a:cs typeface="Oxygen Regular"/>
              </a:defRPr>
            </a:lvl2pPr>
            <a:lvl3pPr>
              <a:buSzPct val="75000"/>
              <a:buFont typeface="Arial"/>
              <a:buChar char="•"/>
              <a:defRPr sz="1800" b="0" i="0">
                <a:solidFill>
                  <a:srgbClr val="000000"/>
                </a:solidFill>
                <a:latin typeface="+mn-lt"/>
                <a:cs typeface="Oxygen Regular"/>
              </a:defRPr>
            </a:lvl3pPr>
            <a:lvl4pPr>
              <a:defRPr sz="1600" b="0" i="0">
                <a:solidFill>
                  <a:srgbClr val="000000"/>
                </a:solidFill>
                <a:latin typeface="+mn-lt"/>
                <a:cs typeface="Oxygen Regular"/>
              </a:defRPr>
            </a:lvl4pPr>
            <a:lvl5pPr>
              <a:buFont typeface="Courier New"/>
              <a:buChar char="o"/>
              <a:defRPr sz="1400" b="0" i="0">
                <a:solidFill>
                  <a:srgbClr val="000000"/>
                </a:solidFill>
                <a:latin typeface="+mn-lt"/>
                <a:cs typeface="Oxygen Regul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5"/>
          <p:cNvSpPr>
            <a:spLocks noGrp="1"/>
          </p:cNvSpPr>
          <p:nvPr>
            <p:ph type="title"/>
          </p:nvPr>
        </p:nvSpPr>
        <p:spPr>
          <a:xfrm>
            <a:off x="457200" y="205565"/>
            <a:ext cx="8229600" cy="632635"/>
          </a:xfrm>
          <a:prstGeom prst="rect">
            <a:avLst/>
          </a:prstGeom>
        </p:spPr>
        <p:txBody>
          <a:bodyPr vert="horz">
            <a:noAutofit/>
          </a:bodyPr>
          <a:lstStyle>
            <a:lvl1pPr algn="l">
              <a:defRPr sz="3200" b="1">
                <a:solidFill>
                  <a:srgbClr val="000000"/>
                </a:solidFill>
                <a:latin typeface="+mj-lt"/>
                <a:cs typeface="Oxygen Bold"/>
              </a:defRPr>
            </a:lvl1pPr>
          </a:lstStyle>
          <a:p>
            <a:r>
              <a:rPr lang="en-US"/>
              <a:t>Click to edit Master title style</a:t>
            </a:r>
            <a:endParaRPr lang="en-US" dirty="0"/>
          </a:p>
        </p:txBody>
      </p:sp>
      <p:sp>
        <p:nvSpPr>
          <p:cNvPr id="5" name="Slide Number Placeholder 4"/>
          <p:cNvSpPr>
            <a:spLocks noGrp="1"/>
          </p:cNvSpPr>
          <p:nvPr>
            <p:ph type="sldNum" sz="quarter" idx="10"/>
          </p:nvPr>
        </p:nvSpPr>
        <p:spPr>
          <a:xfrm>
            <a:off x="8153400" y="6356350"/>
            <a:ext cx="685800" cy="365125"/>
          </a:xfrm>
        </p:spPr>
        <p:txBody>
          <a:bodyPr/>
          <a:lstStyle>
            <a:lvl1pPr>
              <a:defRPr>
                <a:solidFill>
                  <a:schemeClr val="bg1"/>
                </a:solidFill>
              </a:defRPr>
            </a:lvl1pPr>
          </a:lstStyle>
          <a:p>
            <a:pPr>
              <a:defRPr/>
            </a:pPr>
            <a:fld id="{76BD4361-D120-47FC-B2AD-993849DE96B8}" type="slidenum">
              <a:rPr lang="en-US" smtClean="0"/>
              <a:pPr>
                <a:defRPr/>
              </a:pPr>
              <a:t>‹#›</a:t>
            </a:fld>
            <a:endParaRPr lang="en-US" dirty="0"/>
          </a:p>
        </p:txBody>
      </p:sp>
      <p:sp>
        <p:nvSpPr>
          <p:cNvPr id="2" name="TextBox 1">
            <a:extLst>
              <a:ext uri="{FF2B5EF4-FFF2-40B4-BE49-F238E27FC236}">
                <a16:creationId xmlns:a16="http://schemas.microsoft.com/office/drawing/2014/main" id="{02E270E2-FD32-40A0-B06F-844DAE856A3F}"/>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Slid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1075" y="2053947"/>
            <a:ext cx="8007125" cy="615951"/>
          </a:xfrm>
          <a:prstGeom prst="rect">
            <a:avLst/>
          </a:prstGeom>
          <a:solidFill>
            <a:schemeClr val="lt1">
              <a:alpha val="0"/>
            </a:schemeClr>
          </a:solidFill>
          <a:ln>
            <a:noFill/>
          </a:ln>
        </p:spPr>
        <p:style>
          <a:lnRef idx="2">
            <a:schemeClr val="accent4"/>
          </a:lnRef>
          <a:fillRef idx="1">
            <a:schemeClr val="lt1"/>
          </a:fillRef>
          <a:effectRef idx="0">
            <a:schemeClr val="accent4"/>
          </a:effectRef>
          <a:fontRef idx="none"/>
        </p:style>
        <p:txBody>
          <a:bodyPr>
            <a:noAutofit/>
          </a:bodyPr>
          <a:lstStyle>
            <a:lvl1pPr algn="l">
              <a:defRPr sz="3800" b="1" i="0" cap="none" baseline="0">
                <a:ln>
                  <a:noFill/>
                </a:ln>
                <a:solidFill>
                  <a:srgbClr val="000000"/>
                </a:solidFill>
                <a:latin typeface="+mj-lt"/>
                <a:cs typeface="Oxygen Bold"/>
              </a:defRPr>
            </a:lvl1pPr>
          </a:lstStyle>
          <a:p>
            <a:r>
              <a:rPr lang="en-US" dirty="0"/>
              <a:t>Click to add a title</a:t>
            </a:r>
          </a:p>
        </p:txBody>
      </p:sp>
      <p:sp>
        <p:nvSpPr>
          <p:cNvPr id="8" name="Text Placeholder 7"/>
          <p:cNvSpPr>
            <a:spLocks noGrp="1"/>
          </p:cNvSpPr>
          <p:nvPr>
            <p:ph type="body" sz="quarter" idx="11" hasCustomPrompt="1"/>
          </p:nvPr>
        </p:nvSpPr>
        <p:spPr>
          <a:xfrm>
            <a:off x="454025" y="2669898"/>
            <a:ext cx="6175375" cy="762000"/>
          </a:xfrm>
          <a:prstGeom prst="rect">
            <a:avLst/>
          </a:prstGeom>
        </p:spPr>
        <p:txBody>
          <a:bodyPr/>
          <a:lstStyle>
            <a:lvl1pPr algn="l">
              <a:buNone/>
              <a:defRPr sz="2000" b="0" i="1">
                <a:solidFill>
                  <a:srgbClr val="000000"/>
                </a:solidFill>
              </a:defRPr>
            </a:lvl1pPr>
          </a:lstStyle>
          <a:p>
            <a:pPr lvl="0"/>
            <a:r>
              <a:rPr lang="en-US" dirty="0"/>
              <a:t>Click to edit sub-title</a:t>
            </a:r>
          </a:p>
        </p:txBody>
      </p:sp>
      <p:sp>
        <p:nvSpPr>
          <p:cNvPr id="7" name="Slide Number Placeholder 6"/>
          <p:cNvSpPr>
            <a:spLocks noGrp="1"/>
          </p:cNvSpPr>
          <p:nvPr>
            <p:ph type="sldNum" sz="quarter" idx="12"/>
          </p:nvPr>
        </p:nvSpPr>
        <p:spPr>
          <a:xfrm>
            <a:off x="8153400" y="6356349"/>
            <a:ext cx="685800" cy="365125"/>
          </a:xfrm>
        </p:spPr>
        <p:txBody>
          <a:bodyPr/>
          <a:lstStyle>
            <a:lvl1pPr>
              <a:defRPr>
                <a:solidFill>
                  <a:schemeClr val="bg1"/>
                </a:solidFill>
              </a:defRPr>
            </a:lvl1pPr>
          </a:lstStyle>
          <a:p>
            <a:pPr>
              <a:defRPr/>
            </a:pPr>
            <a:fld id="{76BD4361-D120-47FC-B2AD-993849DE96B8}" type="slidenum">
              <a:rPr lang="en-US" smtClean="0"/>
              <a:pPr>
                <a:defRPr/>
              </a:pPr>
              <a:t>‹#›</a:t>
            </a:fld>
            <a:endParaRPr lang="en-US" dirty="0"/>
          </a:p>
        </p:txBody>
      </p:sp>
      <p:sp>
        <p:nvSpPr>
          <p:cNvPr id="5" name="TextBox 4">
            <a:extLst>
              <a:ext uri="{FF2B5EF4-FFF2-40B4-BE49-F238E27FC236}">
                <a16:creationId xmlns:a16="http://schemas.microsoft.com/office/drawing/2014/main" id="{05BBF9D5-0775-488A-8BF5-C39AC3935DC1}"/>
              </a:ext>
            </a:extLst>
          </p:cNvPr>
          <p:cNvSpPr txBox="1"/>
          <p:nvPr userDrawn="1"/>
        </p:nvSpPr>
        <p:spPr>
          <a:xfrm>
            <a:off x="3962400" y="6518445"/>
            <a:ext cx="1219200" cy="184666"/>
          </a:xfrm>
          <a:prstGeom prst="rect">
            <a:avLst/>
          </a:prstGeom>
          <a:noFill/>
        </p:spPr>
        <p:txBody>
          <a:bodyPr wrap="square" rtlCol="0" anchor="ctr">
            <a:spAutoFit/>
          </a:bodyPr>
          <a:lstStyle/>
          <a:p>
            <a:r>
              <a:rPr lang="en-US" sz="600" baseline="30000" dirty="0">
                <a:solidFill>
                  <a:schemeClr val="bg2">
                    <a:lumMod val="75000"/>
                  </a:schemeClr>
                </a:solidFill>
              </a:rPr>
              <a:t>©</a:t>
            </a:r>
            <a:r>
              <a:rPr lang="en-US" sz="600" dirty="0">
                <a:solidFill>
                  <a:schemeClr val="bg2">
                    <a:lumMod val="75000"/>
                  </a:schemeClr>
                </a:solidFill>
              </a:rPr>
              <a:t>2019 Government Programs</a:t>
            </a:r>
          </a:p>
        </p:txBody>
      </p:sp>
    </p:spTree>
    <p:extLst>
      <p:ext uri="{BB962C8B-B14F-4D97-AF65-F5344CB8AC3E}">
        <p14:creationId xmlns:p14="http://schemas.microsoft.com/office/powerpoint/2010/main" val="2818787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24000"/>
            <a:ext cx="4038600" cy="4343399"/>
          </a:xfrm>
          <a:prstGeom prst="rect">
            <a:avLst/>
          </a:prstGeom>
        </p:spPr>
        <p:txBody>
          <a:bodyPr>
            <a:normAutofit/>
          </a:bodyPr>
          <a:lstStyle>
            <a:lvl1pPr marL="342900" indent="-342900">
              <a:buFont typeface="Arial" panose="020B0604020202020204" pitchFamily="34" charset="0"/>
              <a:buChar char="•"/>
              <a:defRPr sz="2000" b="0" i="0">
                <a:solidFill>
                  <a:srgbClr val="000000"/>
                </a:solidFill>
                <a:latin typeface="+mn-lt"/>
                <a:cs typeface="Oxygen Bold"/>
              </a:defRPr>
            </a:lvl1pPr>
            <a:lvl2pPr marL="403225" indent="-285750">
              <a:defRPr sz="2000" b="0" i="0">
                <a:solidFill>
                  <a:srgbClr val="000000"/>
                </a:solidFill>
                <a:latin typeface="+mn-lt"/>
                <a:cs typeface="Oxygen Regular"/>
              </a:defRPr>
            </a:lvl2pPr>
            <a:lvl3pPr marL="569913" indent="-228600">
              <a:defRPr sz="1800" b="0" i="0">
                <a:solidFill>
                  <a:srgbClr val="000000"/>
                </a:solidFill>
                <a:latin typeface="+mn-lt"/>
                <a:cs typeface="Oxygen Regular"/>
              </a:defRPr>
            </a:lvl3pPr>
            <a:lvl4pPr marL="792163" indent="-228600">
              <a:defRPr sz="1600" b="0" i="0">
                <a:solidFill>
                  <a:srgbClr val="000000"/>
                </a:solidFill>
                <a:latin typeface="+mn-lt"/>
                <a:cs typeface="Oxygen Regular"/>
              </a:defRPr>
            </a:lvl4pPr>
            <a:lvl5pPr marL="1196975" indent="-228600">
              <a:buFont typeface="Courier New"/>
              <a:buChar char="o"/>
              <a:defRPr sz="1400" b="0" i="0">
                <a:solidFill>
                  <a:srgbClr val="000000"/>
                </a:solidFill>
                <a:latin typeface="+mn-lt"/>
                <a:cs typeface="Oxygen Regular"/>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24400" y="1523999"/>
            <a:ext cx="3962400" cy="4343399"/>
          </a:xfrm>
          <a:prstGeom prst="rect">
            <a:avLst/>
          </a:prstGeom>
        </p:spPr>
        <p:txBody>
          <a:bodyPr>
            <a:normAutofit/>
          </a:bodyPr>
          <a:lstStyle>
            <a:lvl1pPr marL="342900" indent="-342900">
              <a:buFont typeface="Arial" panose="020B0604020202020204" pitchFamily="34" charset="0"/>
              <a:buChar char="•"/>
              <a:defRPr sz="2000" b="0" i="0">
                <a:solidFill>
                  <a:srgbClr val="000000"/>
                </a:solidFill>
                <a:latin typeface="+mn-lt"/>
                <a:cs typeface="Oxygen Bold"/>
              </a:defRPr>
            </a:lvl1pPr>
            <a:lvl2pPr marL="403225" indent="-285750">
              <a:defRPr sz="2000" b="0" i="0">
                <a:solidFill>
                  <a:srgbClr val="000000"/>
                </a:solidFill>
                <a:latin typeface="+mn-lt"/>
                <a:cs typeface="Oxygen Regular"/>
              </a:defRPr>
            </a:lvl2pPr>
            <a:lvl3pPr marL="569913" indent="-228600">
              <a:defRPr sz="1800" b="0" i="0">
                <a:solidFill>
                  <a:srgbClr val="000000"/>
                </a:solidFill>
                <a:latin typeface="+mn-lt"/>
                <a:cs typeface="Oxygen Regular"/>
              </a:defRPr>
            </a:lvl3pPr>
            <a:lvl4pPr marL="792163" indent="-228600">
              <a:defRPr sz="1600" b="0" i="0">
                <a:solidFill>
                  <a:srgbClr val="000000"/>
                </a:solidFill>
                <a:latin typeface="+mn-lt"/>
                <a:cs typeface="Oxygen Regular"/>
              </a:defRPr>
            </a:lvl4pPr>
            <a:lvl5pPr marL="1027113" indent="-228600">
              <a:buFont typeface="Courier New"/>
              <a:buChar char="o"/>
              <a:defRPr sz="1400" b="0" i="0">
                <a:solidFill>
                  <a:srgbClr val="000000"/>
                </a:solidFill>
                <a:latin typeface="+mn-lt"/>
                <a:cs typeface="Oxygen Regular"/>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0"/>
          </p:nvPr>
        </p:nvSpPr>
        <p:spPr>
          <a:xfrm>
            <a:off x="8153400" y="6356350"/>
            <a:ext cx="685800" cy="365125"/>
          </a:xfrm>
        </p:spPr>
        <p:txBody>
          <a:bodyPr/>
          <a:lstStyle>
            <a:lvl1pPr>
              <a:defRPr>
                <a:solidFill>
                  <a:schemeClr val="bg1"/>
                </a:solidFill>
              </a:defRPr>
            </a:lvl1pPr>
          </a:lstStyle>
          <a:p>
            <a:pPr>
              <a:defRPr/>
            </a:pPr>
            <a:fld id="{76BD4361-D120-47FC-B2AD-993849DE96B8}" type="slidenum">
              <a:rPr lang="en-US" smtClean="0"/>
              <a:pPr>
                <a:defRPr/>
              </a:pPr>
              <a:t>‹#›</a:t>
            </a:fld>
            <a:endParaRPr lang="en-US" dirty="0"/>
          </a:p>
        </p:txBody>
      </p:sp>
      <p:sp>
        <p:nvSpPr>
          <p:cNvPr id="8" name="Title 5"/>
          <p:cNvSpPr>
            <a:spLocks noGrp="1"/>
          </p:cNvSpPr>
          <p:nvPr>
            <p:ph type="title"/>
          </p:nvPr>
        </p:nvSpPr>
        <p:spPr>
          <a:xfrm>
            <a:off x="457200" y="205565"/>
            <a:ext cx="8229600" cy="632635"/>
          </a:xfrm>
          <a:prstGeom prst="rect">
            <a:avLst/>
          </a:prstGeom>
        </p:spPr>
        <p:txBody>
          <a:bodyPr vert="horz">
            <a:normAutofit/>
          </a:bodyPr>
          <a:lstStyle>
            <a:lvl1pPr algn="l">
              <a:defRPr sz="3200" b="1">
                <a:solidFill>
                  <a:srgbClr val="000000"/>
                </a:solidFill>
                <a:latin typeface="+mj-lt"/>
                <a:cs typeface="Oxygen Bold"/>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610F7659-E455-4A57-9FFB-12A7620BF1E3}"/>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mparison">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1" y="1524000"/>
            <a:ext cx="4040188" cy="639762"/>
          </a:xfrm>
          <a:prstGeom prst="rect">
            <a:avLst/>
          </a:prstGeom>
        </p:spPr>
        <p:txBody>
          <a:bodyPr anchor="b"/>
          <a:lstStyle>
            <a:lvl1pPr marL="0" indent="0">
              <a:buNone/>
              <a:defRPr sz="24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251075"/>
            <a:ext cx="4040189" cy="3616325"/>
          </a:xfrm>
          <a:prstGeom prst="rect">
            <a:avLst/>
          </a:prstGeom>
        </p:spPr>
        <p:txBody>
          <a:bodyPr/>
          <a:lstStyle>
            <a:lvl1pPr>
              <a:buNone/>
              <a:defRPr sz="2400" b="1">
                <a:solidFill>
                  <a:srgbClr val="000000"/>
                </a:solidFill>
              </a:defRPr>
            </a:lvl1pPr>
            <a:lvl2pPr>
              <a:defRPr sz="2000">
                <a:solidFill>
                  <a:srgbClr val="000000"/>
                </a:solidFill>
              </a:defRPr>
            </a:lvl2pPr>
            <a:lvl3pPr>
              <a:defRPr sz="1800">
                <a:solidFill>
                  <a:srgbClr val="000000"/>
                </a:solidFill>
              </a:defRPr>
            </a:lvl3pPr>
            <a:lvl4pPr>
              <a:defRPr sz="1600">
                <a:solidFill>
                  <a:srgbClr val="000000"/>
                </a:solidFill>
              </a:defRPr>
            </a:lvl4pPr>
            <a:lvl5pPr>
              <a:defRPr sz="1600">
                <a:solidFill>
                  <a:srgbClr val="00000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24399" y="1524000"/>
            <a:ext cx="3962401" cy="639762"/>
          </a:xfrm>
          <a:prstGeom prst="rect">
            <a:avLst/>
          </a:prstGeom>
        </p:spPr>
        <p:txBody>
          <a:bodyPr anchor="b"/>
          <a:lstStyle>
            <a:lvl1pPr marL="0" indent="0">
              <a:buNone/>
              <a:defRPr sz="24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399" y="2251075"/>
            <a:ext cx="3962401" cy="3616325"/>
          </a:xfrm>
          <a:prstGeom prst="rect">
            <a:avLst/>
          </a:prstGeom>
        </p:spPr>
        <p:txBody>
          <a:bodyPr/>
          <a:lstStyle>
            <a:lvl1pPr>
              <a:buNone/>
              <a:defRPr sz="2400" b="1">
                <a:solidFill>
                  <a:srgbClr val="000000"/>
                </a:solidFill>
              </a:defRPr>
            </a:lvl1pPr>
            <a:lvl2pPr>
              <a:defRPr sz="2000">
                <a:solidFill>
                  <a:srgbClr val="000000"/>
                </a:solidFill>
              </a:defRPr>
            </a:lvl2pPr>
            <a:lvl3pPr>
              <a:defRPr sz="1800">
                <a:solidFill>
                  <a:srgbClr val="000000"/>
                </a:solidFill>
              </a:defRPr>
            </a:lvl3pPr>
            <a:lvl4pPr>
              <a:defRPr sz="1600">
                <a:solidFill>
                  <a:srgbClr val="000000"/>
                </a:solidFill>
              </a:defRPr>
            </a:lvl4pPr>
            <a:lvl5pPr>
              <a:defRPr sz="1600">
                <a:solidFill>
                  <a:srgbClr val="00000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7"/>
          <p:cNvSpPr>
            <a:spLocks noGrp="1"/>
          </p:cNvSpPr>
          <p:nvPr>
            <p:ph type="sldNum" sz="quarter" idx="10"/>
          </p:nvPr>
        </p:nvSpPr>
        <p:spPr/>
        <p:txBody>
          <a:bodyPr/>
          <a:lstStyle/>
          <a:p>
            <a:pPr>
              <a:defRPr/>
            </a:pPr>
            <a:fld id="{76BD4361-D120-47FC-B2AD-993849DE96B8}" type="slidenum">
              <a:rPr lang="en-US" smtClean="0"/>
              <a:pPr>
                <a:defRPr/>
              </a:pPr>
              <a:t>‹#›</a:t>
            </a:fld>
            <a:endParaRPr lang="en-US" dirty="0"/>
          </a:p>
        </p:txBody>
      </p:sp>
      <p:sp>
        <p:nvSpPr>
          <p:cNvPr id="10" name="Title 5"/>
          <p:cNvSpPr>
            <a:spLocks noGrp="1"/>
          </p:cNvSpPr>
          <p:nvPr>
            <p:ph type="title"/>
          </p:nvPr>
        </p:nvSpPr>
        <p:spPr>
          <a:xfrm>
            <a:off x="457200" y="205565"/>
            <a:ext cx="8229600" cy="632635"/>
          </a:xfrm>
          <a:prstGeom prst="rect">
            <a:avLst/>
          </a:prstGeom>
        </p:spPr>
        <p:txBody>
          <a:bodyPr vert="horz">
            <a:normAutofit/>
          </a:bodyPr>
          <a:lstStyle>
            <a:lvl1pPr algn="l">
              <a:defRPr sz="3200" b="1">
                <a:solidFill>
                  <a:srgbClr val="000000"/>
                </a:solidFill>
              </a:defRPr>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09B54C65-0B8F-443B-9DB7-35EC7749AC97}"/>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extLst>
      <p:ext uri="{BB962C8B-B14F-4D97-AF65-F5344CB8AC3E}">
        <p14:creationId xmlns:p14="http://schemas.microsoft.com/office/powerpoint/2010/main" val="594452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Content with Caption">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2"/>
            <a:ext cx="2667000" cy="685798"/>
          </a:xfrm>
          <a:prstGeom prst="rect">
            <a:avLst/>
          </a:prstGeom>
        </p:spPr>
        <p:txBody>
          <a:bodyPr anchor="b"/>
          <a:lstStyle>
            <a:lvl1pPr algn="l">
              <a:defRPr sz="2000" b="1">
                <a:solidFill>
                  <a:srgbClr val="000000"/>
                </a:solidFill>
              </a:defRPr>
            </a:lvl1pPr>
          </a:lstStyle>
          <a:p>
            <a:r>
              <a:rPr lang="en-US"/>
              <a:t>Click to edit Master title style</a:t>
            </a:r>
            <a:endParaRPr lang="en-US" dirty="0"/>
          </a:p>
        </p:txBody>
      </p:sp>
      <p:sp>
        <p:nvSpPr>
          <p:cNvPr id="3" name="Content Placeholder 2"/>
          <p:cNvSpPr>
            <a:spLocks noGrp="1"/>
          </p:cNvSpPr>
          <p:nvPr>
            <p:ph idx="1"/>
          </p:nvPr>
        </p:nvSpPr>
        <p:spPr>
          <a:xfrm>
            <a:off x="3276600" y="1143002"/>
            <a:ext cx="5410200" cy="4876798"/>
          </a:xfrm>
          <a:prstGeom prst="rect">
            <a:avLst/>
          </a:prstGeom>
        </p:spPr>
        <p:txBody>
          <a:bodyPr>
            <a:normAutofit/>
          </a:bodyPr>
          <a:lstStyle>
            <a:lvl1pPr>
              <a:buFont typeface="Arial" panose="020B0604020202020204" pitchFamily="34" charset="0"/>
              <a:buChar char="•"/>
              <a:defRPr sz="2400" b="1">
                <a:solidFill>
                  <a:srgbClr val="000000"/>
                </a:solidFill>
              </a:defRPr>
            </a:lvl1pPr>
            <a:lvl2pPr marL="403225" indent="-285750">
              <a:defRPr sz="2000">
                <a:solidFill>
                  <a:srgbClr val="000000"/>
                </a:solidFill>
              </a:defRPr>
            </a:lvl2pPr>
            <a:lvl3pPr marL="569913" indent="-228600">
              <a:defRPr sz="1800">
                <a:solidFill>
                  <a:srgbClr val="000000"/>
                </a:solidFill>
              </a:defRPr>
            </a:lvl3pPr>
            <a:lvl4pPr marL="792163" indent="-228600">
              <a:defRPr sz="1600">
                <a:solidFill>
                  <a:srgbClr val="000000"/>
                </a:solidFill>
              </a:defRPr>
            </a:lvl4pPr>
            <a:lvl5pPr marL="1027113" indent="-228600">
              <a:defRPr sz="1400">
                <a:solidFill>
                  <a:srgbClr val="000000"/>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981200"/>
            <a:ext cx="2667000" cy="4038600"/>
          </a:xfrm>
          <a:prstGeom prst="rect">
            <a:avLst/>
          </a:prstGeom>
        </p:spPr>
        <p:txBody>
          <a:bodyPr>
            <a:normAutofit/>
          </a:bodyPr>
          <a:lstStyle>
            <a:lvl1pPr marL="0" indent="0">
              <a:buNone/>
              <a:defRPr sz="1400">
                <a:solidFill>
                  <a:srgbClr val="000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p>
            <a:pPr>
              <a:defRPr/>
            </a:pPr>
            <a:fld id="{76BD4361-D120-47FC-B2AD-993849DE96B8}" type="slidenum">
              <a:rPr lang="en-US" smtClean="0"/>
              <a:pPr>
                <a:defRPr/>
              </a:pPr>
              <a:t>‹#›</a:t>
            </a:fld>
            <a:endParaRPr lang="en-US" dirty="0"/>
          </a:p>
        </p:txBody>
      </p:sp>
      <p:sp>
        <p:nvSpPr>
          <p:cNvPr id="7" name="Title 5"/>
          <p:cNvSpPr txBox="1">
            <a:spLocks/>
          </p:cNvSpPr>
          <p:nvPr userDrawn="1"/>
        </p:nvSpPr>
        <p:spPr>
          <a:xfrm>
            <a:off x="457200" y="205565"/>
            <a:ext cx="8229600" cy="632635"/>
          </a:xfrm>
          <a:prstGeom prst="rect">
            <a:avLst/>
          </a:prstGeom>
        </p:spPr>
        <p:txBody>
          <a:bodyPr vert="horz">
            <a:normAutofit/>
          </a:bodyPr>
          <a:lstStyle>
            <a:lvl1pPr algn="l">
              <a:defRPr sz="3200" b="1">
                <a:solidFill>
                  <a:schemeClr val="bg1"/>
                </a:solidFill>
              </a:defRPr>
            </a:lvl1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mj-lt"/>
                <a:ea typeface="+mj-ea"/>
                <a:cs typeface="+mj-cs"/>
              </a:rPr>
              <a:t>Click to edit Master title style</a:t>
            </a:r>
          </a:p>
        </p:txBody>
      </p:sp>
      <p:sp>
        <p:nvSpPr>
          <p:cNvPr id="9" name="TextBox 8">
            <a:extLst>
              <a:ext uri="{FF2B5EF4-FFF2-40B4-BE49-F238E27FC236}">
                <a16:creationId xmlns:a16="http://schemas.microsoft.com/office/drawing/2014/main" id="{6BBC8BED-1157-4BB8-B66C-DBCEDDD113DA}"/>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extLst>
      <p:ext uri="{BB962C8B-B14F-4D97-AF65-F5344CB8AC3E}">
        <p14:creationId xmlns:p14="http://schemas.microsoft.com/office/powerpoint/2010/main" val="824725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Picture with Caption">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5148262"/>
            <a:ext cx="5486400" cy="566738"/>
          </a:xfrm>
          <a:prstGeom prst="rect">
            <a:avLst/>
          </a:prstGeom>
        </p:spPr>
        <p:txBody>
          <a:bodyPr anchor="b"/>
          <a:lstStyle>
            <a:lvl1pPr algn="l">
              <a:defRPr sz="2000" b="1">
                <a:solidFill>
                  <a:srgbClr val="000000"/>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1085850" y="1414463"/>
            <a:ext cx="6972300" cy="3733799"/>
          </a:xfrm>
          <a:prstGeom prst="rect">
            <a:avLst/>
          </a:prstGeom>
        </p:spPr>
        <p:txBody>
          <a:bodyPr/>
          <a:lstStyle>
            <a:lvl1pPr marL="0" indent="0">
              <a:buNone/>
              <a:defRPr sz="32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085850" y="5715000"/>
            <a:ext cx="5486400" cy="347662"/>
          </a:xfrm>
          <a:prstGeom prst="rect">
            <a:avLst/>
          </a:prstGeom>
        </p:spPr>
        <p:txBody>
          <a:bodyPr/>
          <a:lstStyle>
            <a:lvl1pPr marL="0" indent="0">
              <a:buNone/>
              <a:defRPr sz="1400">
                <a:solidFill>
                  <a:srgbClr val="000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p>
            <a:pPr>
              <a:defRPr/>
            </a:pPr>
            <a:fld id="{76BD4361-D120-47FC-B2AD-993849DE96B8}" type="slidenum">
              <a:rPr lang="en-US" smtClean="0"/>
              <a:pPr>
                <a:defRPr/>
              </a:pPr>
              <a:t>‹#›</a:t>
            </a:fld>
            <a:endParaRPr lang="en-US" dirty="0"/>
          </a:p>
        </p:txBody>
      </p:sp>
      <p:sp>
        <p:nvSpPr>
          <p:cNvPr id="7" name="TextBox 6">
            <a:extLst>
              <a:ext uri="{FF2B5EF4-FFF2-40B4-BE49-F238E27FC236}">
                <a16:creationId xmlns:a16="http://schemas.microsoft.com/office/drawing/2014/main" id="{1CF36CC8-A697-417A-B48C-AFE24C1019DA}"/>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extLst>
      <p:ext uri="{BB962C8B-B14F-4D97-AF65-F5344CB8AC3E}">
        <p14:creationId xmlns:p14="http://schemas.microsoft.com/office/powerpoint/2010/main" val="936487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Section Header">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2247900" y="4191000"/>
            <a:ext cx="4648200" cy="1200150"/>
          </a:xfrm>
          <a:prstGeom prst="rect">
            <a:avLst/>
          </a:prstGeom>
          <a:noFill/>
        </p:spPr>
        <p:txBody>
          <a:bodyPr>
            <a:spAutoFit/>
          </a:bodyPr>
          <a:lstStyle/>
          <a:p>
            <a:pPr marL="233363" indent="-233363">
              <a:buFont typeface="Wingdings" pitchFamily="2" charset="2"/>
              <a:buChar char="§"/>
              <a:defRPr/>
            </a:pPr>
            <a:r>
              <a:rPr lang="en-US" b="1" dirty="0">
                <a:solidFill>
                  <a:schemeClr val="bg1"/>
                </a:solidFill>
              </a:rPr>
              <a:t>Sub-title 1</a:t>
            </a:r>
          </a:p>
          <a:p>
            <a:pPr marL="233363" indent="-233363">
              <a:buFont typeface="Wingdings" pitchFamily="2" charset="2"/>
              <a:buChar char="§"/>
              <a:defRPr/>
            </a:pPr>
            <a:r>
              <a:rPr lang="en-US" b="1" dirty="0">
                <a:solidFill>
                  <a:schemeClr val="bg1"/>
                </a:solidFill>
              </a:rPr>
              <a:t>Sub-title 2</a:t>
            </a:r>
          </a:p>
          <a:p>
            <a:pPr marL="233363" indent="-233363">
              <a:buFont typeface="Wingdings" pitchFamily="2" charset="2"/>
              <a:buChar char="§"/>
              <a:defRPr/>
            </a:pPr>
            <a:r>
              <a:rPr lang="en-US" b="1" dirty="0">
                <a:solidFill>
                  <a:schemeClr val="bg1"/>
                </a:solidFill>
              </a:rPr>
              <a:t>Sub-title 3</a:t>
            </a:r>
          </a:p>
          <a:p>
            <a:pPr marL="233363" indent="-233363">
              <a:buFont typeface="Wingdings" pitchFamily="2" charset="2"/>
              <a:buChar char="§"/>
              <a:defRPr/>
            </a:pPr>
            <a:r>
              <a:rPr lang="en-US" b="1" dirty="0">
                <a:solidFill>
                  <a:schemeClr val="bg1"/>
                </a:solidFill>
              </a:rPr>
              <a:t>Sub-title 4</a:t>
            </a:r>
          </a:p>
        </p:txBody>
      </p:sp>
      <p:sp>
        <p:nvSpPr>
          <p:cNvPr id="2" name="Title 1"/>
          <p:cNvSpPr>
            <a:spLocks noGrp="1"/>
          </p:cNvSpPr>
          <p:nvPr>
            <p:ph type="title"/>
          </p:nvPr>
        </p:nvSpPr>
        <p:spPr>
          <a:xfrm>
            <a:off x="685800" y="2981325"/>
            <a:ext cx="7772400" cy="828675"/>
          </a:xfrm>
          <a:prstGeom prst="rect">
            <a:avLst/>
          </a:prstGeom>
        </p:spPr>
        <p:txBody>
          <a:bodyPr anchor="t">
            <a:normAutofit/>
          </a:bodyPr>
          <a:lstStyle>
            <a:lvl1pPr algn="ctr">
              <a:defRPr sz="3200" b="1" cap="all" baseline="0">
                <a:solidFill>
                  <a:srgbClr val="000000"/>
                </a:solidFill>
              </a:defRPr>
            </a:lvl1pPr>
          </a:lstStyle>
          <a:p>
            <a:r>
              <a:rPr lang="en-US"/>
              <a:t>Click to edit Master title style</a:t>
            </a:r>
            <a:endParaRPr lang="en-US" dirty="0"/>
          </a:p>
        </p:txBody>
      </p:sp>
      <p:sp>
        <p:nvSpPr>
          <p:cNvPr id="4" name="Slide Number Placeholder 3"/>
          <p:cNvSpPr>
            <a:spLocks noGrp="1"/>
          </p:cNvSpPr>
          <p:nvPr>
            <p:ph type="sldNum" sz="quarter" idx="10"/>
          </p:nvPr>
        </p:nvSpPr>
        <p:spPr/>
        <p:txBody>
          <a:bodyPr/>
          <a:lstStyle/>
          <a:p>
            <a:pPr>
              <a:defRPr/>
            </a:pPr>
            <a:fld id="{76BD4361-D120-47FC-B2AD-993849DE96B8}" type="slidenum">
              <a:rPr lang="en-US" smtClean="0"/>
              <a:pPr>
                <a:defRPr/>
              </a:pPr>
              <a:t>‹#›</a:t>
            </a:fld>
            <a:endParaRPr lang="en-US" dirty="0"/>
          </a:p>
        </p:txBody>
      </p:sp>
      <p:sp>
        <p:nvSpPr>
          <p:cNvPr id="6" name="TextBox 5">
            <a:extLst>
              <a:ext uri="{FF2B5EF4-FFF2-40B4-BE49-F238E27FC236}">
                <a16:creationId xmlns:a16="http://schemas.microsoft.com/office/drawing/2014/main" id="{78A4A693-B2C9-473D-9A3A-E15FF7431DEF}"/>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extLst>
      <p:ext uri="{BB962C8B-B14F-4D97-AF65-F5344CB8AC3E}">
        <p14:creationId xmlns:p14="http://schemas.microsoft.com/office/powerpoint/2010/main" val="4060684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6BD4361-D120-47FC-B2AD-993849DE96B8}" type="slidenum">
              <a:rPr lang="en-US" smtClean="0"/>
              <a:pPr>
                <a:defRPr/>
              </a:pPr>
              <a:t>‹#›</a:t>
            </a:fld>
            <a:endParaRPr lang="en-US" dirty="0"/>
          </a:p>
        </p:txBody>
      </p:sp>
      <p:sp>
        <p:nvSpPr>
          <p:cNvPr id="4" name="TextBox 3">
            <a:extLst>
              <a:ext uri="{FF2B5EF4-FFF2-40B4-BE49-F238E27FC236}">
                <a16:creationId xmlns:a16="http://schemas.microsoft.com/office/drawing/2014/main" id="{E2659F30-89BD-4D8F-85EA-F5F119E5B9C5}"/>
              </a:ext>
            </a:extLst>
          </p:cNvPr>
          <p:cNvSpPr txBox="1"/>
          <p:nvPr userDrawn="1"/>
        </p:nvSpPr>
        <p:spPr>
          <a:xfrm>
            <a:off x="3962400" y="6477000"/>
            <a:ext cx="1219200" cy="184666"/>
          </a:xfrm>
          <a:prstGeom prst="rect">
            <a:avLst/>
          </a:prstGeom>
          <a:noFill/>
        </p:spPr>
        <p:txBody>
          <a:bodyPr wrap="square" rtlCol="0">
            <a:spAutoFit/>
          </a:bodyPr>
          <a:lstStyle/>
          <a:p>
            <a:r>
              <a:rPr lang="en-US" sz="600" baseline="30000" dirty="0">
                <a:solidFill>
                  <a:schemeClr val="bg1"/>
                </a:solidFill>
              </a:rPr>
              <a:t>©</a:t>
            </a:r>
            <a:r>
              <a:rPr lang="en-US" sz="600" dirty="0">
                <a:solidFill>
                  <a:schemeClr val="bg1"/>
                </a:solidFill>
              </a:rPr>
              <a:t>2019 Government Programs</a:t>
            </a:r>
          </a:p>
        </p:txBody>
      </p:sp>
    </p:spTree>
    <p:extLst>
      <p:ext uri="{BB962C8B-B14F-4D97-AF65-F5344CB8AC3E}">
        <p14:creationId xmlns:p14="http://schemas.microsoft.com/office/powerpoint/2010/main" val="1975283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a:xfrm>
            <a:off x="8153400" y="6356350"/>
            <a:ext cx="685800" cy="365125"/>
          </a:xfrm>
          <a:prstGeom prst="rect">
            <a:avLst/>
          </a:prstGeom>
        </p:spPr>
        <p:txBody>
          <a:bodyPr vert="horz" lIns="91440" tIns="45720" rIns="91440" bIns="45720" rtlCol="0" anchor="ctr"/>
          <a:lstStyle>
            <a:lvl1pPr algn="r">
              <a:defRPr sz="1200" b="1" smtClean="0">
                <a:solidFill>
                  <a:schemeClr val="bg1"/>
                </a:solidFill>
              </a:defRPr>
            </a:lvl1pPr>
          </a:lstStyle>
          <a:p>
            <a:pPr>
              <a:defRPr/>
            </a:pPr>
            <a:fld id="{76BD4361-D120-47FC-B2AD-993849DE96B8}"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735" r:id="rId1"/>
    <p:sldLayoutId id="2147483710" r:id="rId2"/>
    <p:sldLayoutId id="2147483724" r:id="rId3"/>
    <p:sldLayoutId id="2147483713" r:id="rId4"/>
    <p:sldLayoutId id="2147483727" r:id="rId5"/>
    <p:sldLayoutId id="2147483725" r:id="rId6"/>
    <p:sldLayoutId id="2147483726" r:id="rId7"/>
    <p:sldLayoutId id="2147483728" r:id="rId8"/>
    <p:sldLayoutId id="2147483729" r:id="rId9"/>
    <p:sldLayoutId id="2147483730" r:id="rId10"/>
    <p:sldLayoutId id="2147483731" r:id="rId11"/>
    <p:sldLayoutId id="2147483732" r:id="rId12"/>
    <p:sldLayoutId id="2147483733" r:id="rId13"/>
    <p:sldLayoutId id="2147483734" r:id="rId14"/>
  </p:sldLayoutIdLst>
  <p:hf hdr="0" ftr="0" dt="0"/>
  <p:txStyles>
    <p:titleStyle>
      <a:lvl1pPr algn="ctr" defTabSz="457200" rtl="0" eaLnBrk="1" fontAlgn="base" hangingPunct="1">
        <a:spcBef>
          <a:spcPct val="0"/>
        </a:spcBef>
        <a:spcAft>
          <a:spcPct val="0"/>
        </a:spcAft>
        <a:defRPr sz="4400" b="1" kern="1200">
          <a:solidFill>
            <a:srgbClr val="000000"/>
          </a:solidFill>
          <a:latin typeface="+mj-lt"/>
          <a:ea typeface="+mj-ea"/>
          <a:cs typeface="+mj-cs"/>
        </a:defRPr>
      </a:lvl1pPr>
      <a:lvl2pPr algn="ctr" defTabSz="457200" rtl="0" eaLnBrk="1" fontAlgn="base" hangingPunct="1">
        <a:spcBef>
          <a:spcPct val="0"/>
        </a:spcBef>
        <a:spcAft>
          <a:spcPct val="0"/>
        </a:spcAft>
        <a:defRPr sz="4400">
          <a:solidFill>
            <a:schemeClr val="tx1"/>
          </a:solidFill>
          <a:latin typeface="Arial" pitchFamily="34" charset="0"/>
        </a:defRPr>
      </a:lvl2pPr>
      <a:lvl3pPr algn="ctr" defTabSz="457200" rtl="0" eaLnBrk="1" fontAlgn="base" hangingPunct="1">
        <a:spcBef>
          <a:spcPct val="0"/>
        </a:spcBef>
        <a:spcAft>
          <a:spcPct val="0"/>
        </a:spcAft>
        <a:defRPr sz="4400">
          <a:solidFill>
            <a:schemeClr val="tx1"/>
          </a:solidFill>
          <a:latin typeface="Arial" pitchFamily="34" charset="0"/>
        </a:defRPr>
      </a:lvl3pPr>
      <a:lvl4pPr algn="ctr" defTabSz="457200" rtl="0" eaLnBrk="1" fontAlgn="base" hangingPunct="1">
        <a:spcBef>
          <a:spcPct val="0"/>
        </a:spcBef>
        <a:spcAft>
          <a:spcPct val="0"/>
        </a:spcAft>
        <a:defRPr sz="4400">
          <a:solidFill>
            <a:schemeClr val="tx1"/>
          </a:solidFill>
          <a:latin typeface="Arial" pitchFamily="34" charset="0"/>
        </a:defRPr>
      </a:lvl4pPr>
      <a:lvl5pPr algn="ctr" defTabSz="457200" rtl="0" eaLnBrk="1" fontAlgn="base" hangingPunct="1">
        <a:spcBef>
          <a:spcPct val="0"/>
        </a:spcBef>
        <a:spcAft>
          <a:spcPct val="0"/>
        </a:spcAft>
        <a:defRPr sz="4400">
          <a:solidFill>
            <a:schemeClr val="tx1"/>
          </a:solidFill>
          <a:latin typeface="Arial" pitchFamily="34" charset="0"/>
        </a:defRPr>
      </a:lvl5pPr>
      <a:lvl6pPr marL="457200" algn="ctr" defTabSz="457200" rtl="0" eaLnBrk="1" fontAlgn="base" hangingPunct="1">
        <a:spcBef>
          <a:spcPct val="0"/>
        </a:spcBef>
        <a:spcAft>
          <a:spcPct val="0"/>
        </a:spcAft>
        <a:defRPr sz="4400">
          <a:solidFill>
            <a:schemeClr val="tx1"/>
          </a:solidFill>
          <a:latin typeface="Arial" pitchFamily="34" charset="0"/>
        </a:defRPr>
      </a:lvl6pPr>
      <a:lvl7pPr marL="914400" algn="ctr" defTabSz="457200" rtl="0" eaLnBrk="1" fontAlgn="base" hangingPunct="1">
        <a:spcBef>
          <a:spcPct val="0"/>
        </a:spcBef>
        <a:spcAft>
          <a:spcPct val="0"/>
        </a:spcAft>
        <a:defRPr sz="4400">
          <a:solidFill>
            <a:schemeClr val="tx1"/>
          </a:solidFill>
          <a:latin typeface="Arial" pitchFamily="34" charset="0"/>
        </a:defRPr>
      </a:lvl7pPr>
      <a:lvl8pPr marL="1371600" algn="ctr" defTabSz="457200" rtl="0" eaLnBrk="1" fontAlgn="base" hangingPunct="1">
        <a:spcBef>
          <a:spcPct val="0"/>
        </a:spcBef>
        <a:spcAft>
          <a:spcPct val="0"/>
        </a:spcAft>
        <a:defRPr sz="4400">
          <a:solidFill>
            <a:schemeClr val="tx1"/>
          </a:solidFill>
          <a:latin typeface="Arial" pitchFamily="34" charset="0"/>
        </a:defRPr>
      </a:lvl8pPr>
      <a:lvl9pPr marL="1828800" algn="ctr" defTabSz="457200" rtl="0" eaLnBrk="1" fontAlgn="base" hangingPunct="1">
        <a:spcBef>
          <a:spcPct val="0"/>
        </a:spcBef>
        <a:spcAft>
          <a:spcPct val="0"/>
        </a:spcAft>
        <a:defRPr sz="4400">
          <a:solidFill>
            <a:schemeClr val="tx1"/>
          </a:solidFill>
          <a:latin typeface="Arial" pitchFamily="34"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rgbClr val="000000"/>
          </a:solidFill>
          <a:latin typeface="+mn-lt"/>
          <a:ea typeface="+mn-ea"/>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rgbClr val="000000"/>
          </a:solidFill>
          <a:latin typeface="+mn-lt"/>
          <a:ea typeface="+mn-ea"/>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rgbClr val="000000"/>
          </a:solidFill>
          <a:latin typeface="+mn-lt"/>
          <a:ea typeface="+mn-ea"/>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rgbClr val="000000"/>
          </a:solidFill>
          <a:latin typeface="+mn-lt"/>
          <a:ea typeface="+mn-ea"/>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rgbClr val="00000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ahca.myflorida.com/medicaid/rules/rule-59g-4.002-provider-reimbursement-schedules-and-billing-codes" TargetMode="External"/><Relationship Id="rId2" Type="http://schemas.microsoft.com/office/2018/10/relationships/comments" Target="../comments/modernComment_11F_AF253E9E.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ahca.myflorida.com/content/download/7009/file/59G_1053_Authorization_Requirements_Coverage_Policy.pdf" TargetMode="External"/><Relationship Id="rId2" Type="http://schemas.openxmlformats.org/officeDocument/2006/relationships/hyperlink" Target="https://ahca.myflorida.com/content/download/28107/file/2026%20Durable%20Medical%20Equipment.pdf" TargetMode="External"/><Relationship Id="rId1" Type="http://schemas.openxmlformats.org/officeDocument/2006/relationships/slideLayout" Target="../slideLayouts/slideLayout2.xml"/><Relationship Id="rId4" Type="http://schemas.openxmlformats.org/officeDocument/2006/relationships/hyperlink" Target="https://fl.acentra.com/therapy-dme/" TargetMode="External"/></Relationships>
</file>

<file path=ppt/slides/_rels/slide5.xml.rels><?xml version="1.0" encoding="UTF-8" standalone="yes"?>
<Relationships xmlns="http://schemas.openxmlformats.org/package/2006/relationships"><Relationship Id="rId2" Type="http://schemas.microsoft.com/office/2018/10/relationships/comments" Target="../comments/modernComment_10F_6D71734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microsoft.com/office/2018/10/relationships/comments" Target="../comments/modernComment_110_6601198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DME/Special Services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1" y="1219200"/>
            <a:ext cx="4040188" cy="473077"/>
          </a:xfrm>
        </p:spPr>
        <p:txBody>
          <a:bodyPr/>
          <a:lstStyle/>
          <a:p>
            <a:r>
              <a:rPr lang="en-US" u="sng" dirty="0"/>
              <a:t>Documentation</a:t>
            </a:r>
          </a:p>
        </p:txBody>
      </p:sp>
      <p:sp>
        <p:nvSpPr>
          <p:cNvPr id="7" name="Content Placeholder 6"/>
          <p:cNvSpPr>
            <a:spLocks noGrp="1"/>
          </p:cNvSpPr>
          <p:nvPr>
            <p:ph sz="half" idx="2"/>
          </p:nvPr>
        </p:nvSpPr>
        <p:spPr>
          <a:xfrm>
            <a:off x="457201" y="2057401"/>
            <a:ext cx="3352799" cy="3581399"/>
          </a:xfrm>
        </p:spPr>
        <p:txBody>
          <a:bodyPr/>
          <a:lstStyle/>
          <a:p>
            <a:pPr fontAlgn="auto">
              <a:buFont typeface="Wingdings" panose="05000000000000000000" pitchFamily="2" charset="2"/>
              <a:buChar char="ü"/>
            </a:pPr>
            <a:r>
              <a:rPr lang="en-US" sz="1400" b="0" dirty="0"/>
              <a:t>A list of each component and related fee described by HCPCS procedure codes on the current DME and Medical Supply Services Provider Fee Schedules</a:t>
            </a:r>
          </a:p>
          <a:p>
            <a:pPr fontAlgn="t">
              <a:buFont typeface="Wingdings" panose="05000000000000000000" pitchFamily="2" charset="2"/>
              <a:buChar char="ü"/>
            </a:pPr>
            <a:r>
              <a:rPr lang="en-US" sz="1400" b="0" dirty="0"/>
              <a:t>The invoice subtotal</a:t>
            </a:r>
          </a:p>
          <a:p>
            <a:pPr fontAlgn="auto">
              <a:buFont typeface="Wingdings" panose="05000000000000000000" pitchFamily="2" charset="2"/>
              <a:buChar char="ü"/>
            </a:pPr>
            <a:r>
              <a:rPr lang="en-US" sz="1400" b="0" dirty="0"/>
              <a:t>A list of all components including items </a:t>
            </a:r>
            <a:r>
              <a:rPr lang="en-US" sz="1400" b="0" u="sng" dirty="0">
                <a:solidFill>
                  <a:srgbClr val="FF0000"/>
                </a:solidFill>
              </a:rPr>
              <a:t>not</a:t>
            </a:r>
            <a:r>
              <a:rPr lang="en-US" sz="1400" b="0" dirty="0"/>
              <a:t> listed on the  DME and Medical Supply Services Provider Fee Schedules, its applicable HCPCS code, and the provider’s requested price for each individual component</a:t>
            </a:r>
          </a:p>
          <a:p>
            <a:pPr fontAlgn="t">
              <a:buFont typeface="Wingdings" panose="05000000000000000000" pitchFamily="2" charset="2"/>
              <a:buChar char="ü"/>
            </a:pPr>
            <a:r>
              <a:rPr lang="en-US" sz="1400" b="0" dirty="0"/>
              <a:t>The invoice total, excluding all shipping and handling fees</a:t>
            </a:r>
          </a:p>
          <a:p>
            <a:endParaRPr lang="en-US" dirty="0"/>
          </a:p>
        </p:txBody>
      </p:sp>
      <p:sp>
        <p:nvSpPr>
          <p:cNvPr id="8" name="Text Placeholder 7"/>
          <p:cNvSpPr>
            <a:spLocks noGrp="1"/>
          </p:cNvSpPr>
          <p:nvPr>
            <p:ph type="body" sz="quarter" idx="3"/>
          </p:nvPr>
        </p:nvSpPr>
        <p:spPr>
          <a:xfrm>
            <a:off x="4343401" y="990601"/>
            <a:ext cx="3733800" cy="701676"/>
          </a:xfrm>
        </p:spPr>
        <p:txBody>
          <a:bodyPr/>
          <a:lstStyle/>
          <a:p>
            <a:r>
              <a:rPr lang="en-US" u="sng" dirty="0"/>
              <a:t>Example of Invoice</a:t>
            </a:r>
          </a:p>
        </p:txBody>
      </p:sp>
      <p:sp>
        <p:nvSpPr>
          <p:cNvPr id="5" name="Title 4"/>
          <p:cNvSpPr>
            <a:spLocks noGrp="1"/>
          </p:cNvSpPr>
          <p:nvPr>
            <p:ph type="title"/>
          </p:nvPr>
        </p:nvSpPr>
        <p:spPr/>
        <p:txBody>
          <a:bodyPr/>
          <a:lstStyle/>
          <a:p>
            <a:pPr algn="ctr"/>
            <a:r>
              <a:rPr lang="en-US" dirty="0"/>
              <a:t>Invoice Requirements</a:t>
            </a:r>
          </a:p>
        </p:txBody>
      </p:sp>
      <p:sp>
        <p:nvSpPr>
          <p:cNvPr id="4" name="Slide Number Placeholder 3"/>
          <p:cNvSpPr>
            <a:spLocks noGrp="1"/>
          </p:cNvSpPr>
          <p:nvPr>
            <p:ph type="sldNum" sz="quarter" idx="10"/>
          </p:nvPr>
        </p:nvSpPr>
        <p:spPr/>
        <p:txBody>
          <a:bodyPr/>
          <a:lstStyle/>
          <a:p>
            <a:fld id="{B26E62DD-4C5F-4957-BED5-B1B34E78290A}" type="slidenum">
              <a:rPr lang="en-US" smtClean="0"/>
              <a:pPr/>
              <a:t>10</a:t>
            </a:fld>
            <a:endParaRPr lang="en-US" dirty="0"/>
          </a:p>
        </p:txBody>
      </p:sp>
      <p:pic>
        <p:nvPicPr>
          <p:cNvPr id="10" name="Picture 4"/>
          <p:cNvPicPr>
            <a:picLocks noGrp="1" noChangeAspect="1" noChangeArrowheads="1"/>
          </p:cNvPicPr>
          <p:nvPr>
            <p:ph sz="quarter" idx="4"/>
          </p:nvPr>
        </p:nvPicPr>
        <p:blipFill>
          <a:blip r:embed="rId2"/>
          <a:srcRect/>
          <a:stretch>
            <a:fillRect/>
          </a:stretch>
        </p:blipFill>
        <p:spPr bwMode="auto">
          <a:xfrm>
            <a:off x="3810000" y="1692277"/>
            <a:ext cx="4876800" cy="4251323"/>
          </a:xfrm>
          <a:prstGeom prst="rect">
            <a:avLst/>
          </a:prstGeom>
          <a:noFill/>
          <a:ln w="9525">
            <a:noFill/>
            <a:miter lim="800000"/>
            <a:headEnd/>
            <a:tailEnd/>
          </a:ln>
        </p:spPr>
      </p:pic>
    </p:spTree>
    <p:extLst>
      <p:ext uri="{BB962C8B-B14F-4D97-AF65-F5344CB8AC3E}">
        <p14:creationId xmlns:p14="http://schemas.microsoft.com/office/powerpoint/2010/main" val="1969259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878D7A8C-0545-4198-AA46-2B50B5E8A5B4}"/>
              </a:ext>
            </a:extLst>
          </p:cNvPr>
          <p:cNvSpPr>
            <a:spLocks noGrp="1"/>
          </p:cNvSpPr>
          <p:nvPr>
            <p:ph sz="half" idx="1"/>
          </p:nvPr>
        </p:nvSpPr>
        <p:spPr>
          <a:xfrm>
            <a:off x="457200" y="838200"/>
            <a:ext cx="4038600" cy="5029199"/>
          </a:xfrm>
        </p:spPr>
        <p:txBody>
          <a:bodyPr>
            <a:normAutofit lnSpcReduction="10000"/>
          </a:bodyPr>
          <a:lstStyle/>
          <a:p>
            <a:pPr marL="0" indent="0">
              <a:buNone/>
            </a:pPr>
            <a:r>
              <a:rPr lang="en-US" sz="1800" dirty="0"/>
              <a:t>The following HCPCS Codes should be used for:</a:t>
            </a:r>
          </a:p>
          <a:p>
            <a:r>
              <a:rPr lang="en-US" sz="1400" b="1" dirty="0"/>
              <a:t>Custom Wheelchairs</a:t>
            </a:r>
          </a:p>
          <a:p>
            <a:pPr marL="620713" lvl="3" indent="-171450">
              <a:buFont typeface="Wingdings" panose="05000000000000000000" pitchFamily="2" charset="2"/>
              <a:buChar char="Ø"/>
            </a:pPr>
            <a:r>
              <a:rPr lang="en-US" sz="1100" dirty="0"/>
              <a:t>K0014-Custom Power wheelchair</a:t>
            </a:r>
          </a:p>
          <a:p>
            <a:pPr marL="620713" lvl="3" indent="-171450">
              <a:buFont typeface="Wingdings" panose="05000000000000000000" pitchFamily="2" charset="2"/>
              <a:buChar char="Ø"/>
            </a:pPr>
            <a:r>
              <a:rPr lang="en-US" sz="1100" dirty="0"/>
              <a:t>K0009-Custom Manual wheelchair</a:t>
            </a:r>
          </a:p>
          <a:p>
            <a:pPr marL="0" indent="0">
              <a:buNone/>
            </a:pPr>
            <a:r>
              <a:rPr lang="en-US" sz="1100" dirty="0"/>
              <a:t>Note: When Any component is added to a wheelchair, it becomes a custom wheelchair.</a:t>
            </a:r>
          </a:p>
          <a:p>
            <a:pPr marL="0" indent="0">
              <a:buNone/>
            </a:pPr>
            <a:endParaRPr lang="en-US" sz="1100" dirty="0"/>
          </a:p>
          <a:p>
            <a:r>
              <a:rPr lang="en-US" sz="1400" b="1" dirty="0"/>
              <a:t>Power Operated Vehicle (POV)</a:t>
            </a:r>
          </a:p>
          <a:p>
            <a:pPr lvl="2">
              <a:buFont typeface="Wingdings" panose="05000000000000000000" pitchFamily="2" charset="2"/>
              <a:buChar char="Ø"/>
            </a:pPr>
            <a:r>
              <a:rPr lang="en-US" sz="1100" dirty="0"/>
              <a:t>K0800</a:t>
            </a:r>
          </a:p>
          <a:p>
            <a:pPr lvl="2">
              <a:buFont typeface="Wingdings" panose="05000000000000000000" pitchFamily="2" charset="2"/>
              <a:buChar char="Ø"/>
            </a:pPr>
            <a:r>
              <a:rPr lang="en-US" sz="1100" dirty="0"/>
              <a:t>K0801</a:t>
            </a:r>
          </a:p>
          <a:p>
            <a:pPr lvl="2">
              <a:buFont typeface="Wingdings" panose="05000000000000000000" pitchFamily="2" charset="2"/>
              <a:buChar char="Ø"/>
            </a:pPr>
            <a:r>
              <a:rPr lang="en-US" sz="1100" dirty="0"/>
              <a:t>K0802</a:t>
            </a:r>
          </a:p>
          <a:p>
            <a:endParaRPr lang="en-US" sz="1400" b="1" dirty="0"/>
          </a:p>
          <a:p>
            <a:r>
              <a:rPr lang="en-US" sz="1400" b="1" dirty="0"/>
              <a:t>Patient Lifts</a:t>
            </a:r>
          </a:p>
          <a:p>
            <a:pPr lvl="2">
              <a:buFont typeface="Wingdings" panose="05000000000000000000" pitchFamily="2" charset="2"/>
              <a:buChar char="Ø"/>
            </a:pPr>
            <a:r>
              <a:rPr lang="en-US" sz="1100" dirty="0"/>
              <a:t>E0630</a:t>
            </a:r>
          </a:p>
          <a:p>
            <a:pPr lvl="2">
              <a:buFont typeface="Wingdings" panose="05000000000000000000" pitchFamily="2" charset="2"/>
              <a:buChar char="Ø"/>
            </a:pPr>
            <a:r>
              <a:rPr lang="en-US" sz="1100" dirty="0"/>
              <a:t>E0635</a:t>
            </a:r>
          </a:p>
          <a:p>
            <a:endParaRPr lang="en-US" sz="1400" b="1" dirty="0"/>
          </a:p>
          <a:p>
            <a:r>
              <a:rPr lang="en-US" sz="1400" b="1" dirty="0"/>
              <a:t>Labor</a:t>
            </a:r>
          </a:p>
          <a:p>
            <a:pPr lvl="2">
              <a:buFont typeface="Wingdings" panose="05000000000000000000" pitchFamily="2" charset="2"/>
              <a:buChar char="Ø"/>
            </a:pPr>
            <a:r>
              <a:rPr lang="en-US" sz="1100" dirty="0"/>
              <a:t>K0739</a:t>
            </a:r>
          </a:p>
          <a:p>
            <a:pPr lvl="2">
              <a:buFont typeface="Wingdings" panose="05000000000000000000" pitchFamily="2" charset="2"/>
              <a:buChar char="Ø"/>
            </a:pPr>
            <a:endParaRPr lang="en-US" sz="1100" dirty="0"/>
          </a:p>
          <a:p>
            <a:r>
              <a:rPr lang="en-US" sz="1400" b="1" dirty="0"/>
              <a:t>Items with no appropriate HCPCS Code or not on the Fee Schedule</a:t>
            </a:r>
          </a:p>
          <a:p>
            <a:pPr lvl="2">
              <a:buFont typeface="Wingdings" panose="05000000000000000000" pitchFamily="2" charset="2"/>
              <a:buChar char="Ø"/>
            </a:pPr>
            <a:r>
              <a:rPr lang="en-US" sz="1100" dirty="0"/>
              <a:t>K0108</a:t>
            </a:r>
          </a:p>
          <a:p>
            <a:pPr lvl="2">
              <a:buFont typeface="Wingdings" panose="05000000000000000000" pitchFamily="2" charset="2"/>
              <a:buChar char="Ø"/>
            </a:pPr>
            <a:endParaRPr lang="en-US" sz="1100" b="1" dirty="0"/>
          </a:p>
        </p:txBody>
      </p:sp>
      <p:sp>
        <p:nvSpPr>
          <p:cNvPr id="4" name="Slide Number Placeholder 3">
            <a:extLst>
              <a:ext uri="{FF2B5EF4-FFF2-40B4-BE49-F238E27FC236}">
                <a16:creationId xmlns:a16="http://schemas.microsoft.com/office/drawing/2014/main" id="{C0F22F8F-99DA-4164-A364-1584022C9C23}"/>
              </a:ext>
            </a:extLst>
          </p:cNvPr>
          <p:cNvSpPr>
            <a:spLocks noGrp="1"/>
          </p:cNvSpPr>
          <p:nvPr>
            <p:ph type="sldNum" sz="quarter" idx="10"/>
          </p:nvPr>
        </p:nvSpPr>
        <p:spPr/>
        <p:txBody>
          <a:bodyPr/>
          <a:lstStyle/>
          <a:p>
            <a:pPr>
              <a:defRPr/>
            </a:pPr>
            <a:fld id="{76BD4361-D120-47FC-B2AD-993849DE96B8}" type="slidenum">
              <a:rPr lang="en-US" smtClean="0"/>
              <a:pPr>
                <a:defRPr/>
              </a:pPr>
              <a:t>11</a:t>
            </a:fld>
            <a:endParaRPr lang="en-US" dirty="0"/>
          </a:p>
        </p:txBody>
      </p:sp>
      <p:sp>
        <p:nvSpPr>
          <p:cNvPr id="5" name="Title 4">
            <a:extLst>
              <a:ext uri="{FF2B5EF4-FFF2-40B4-BE49-F238E27FC236}">
                <a16:creationId xmlns:a16="http://schemas.microsoft.com/office/drawing/2014/main" id="{476C4C77-0BF5-47DA-A88D-34F948DBB9B2}"/>
              </a:ext>
            </a:extLst>
          </p:cNvPr>
          <p:cNvSpPr>
            <a:spLocks noGrp="1"/>
          </p:cNvSpPr>
          <p:nvPr>
            <p:ph type="title"/>
          </p:nvPr>
        </p:nvSpPr>
        <p:spPr/>
        <p:txBody>
          <a:bodyPr/>
          <a:lstStyle/>
          <a:p>
            <a:pPr algn="ctr"/>
            <a:r>
              <a:rPr lang="en-US" dirty="0"/>
              <a:t>Wheelchair/POV HCPCS Codes</a:t>
            </a:r>
          </a:p>
        </p:txBody>
      </p:sp>
      <p:sp>
        <p:nvSpPr>
          <p:cNvPr id="13" name="Content Placeholder 12">
            <a:extLst>
              <a:ext uri="{FF2B5EF4-FFF2-40B4-BE49-F238E27FC236}">
                <a16:creationId xmlns:a16="http://schemas.microsoft.com/office/drawing/2014/main" id="{178A94FA-D771-4FDC-B392-C29FAC4734B5}"/>
              </a:ext>
            </a:extLst>
          </p:cNvPr>
          <p:cNvSpPr>
            <a:spLocks noGrp="1"/>
          </p:cNvSpPr>
          <p:nvPr>
            <p:ph sz="half" idx="2"/>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1800" dirty="0"/>
              <a:t>Reminder: Any additional DME Items should only be added on the invoice.  </a:t>
            </a:r>
          </a:p>
        </p:txBody>
      </p:sp>
      <p:pic>
        <p:nvPicPr>
          <p:cNvPr id="15" name="Content Placeholder 10">
            <a:extLst>
              <a:ext uri="{FF2B5EF4-FFF2-40B4-BE49-F238E27FC236}">
                <a16:creationId xmlns:a16="http://schemas.microsoft.com/office/drawing/2014/main" id="{82A871DB-0CB3-44FC-818C-1E9FE62FCFB5}"/>
              </a:ext>
            </a:extLst>
          </p:cNvPr>
          <p:cNvPicPr>
            <a:picLocks noChangeAspect="1"/>
          </p:cNvPicPr>
          <p:nvPr/>
        </p:nvPicPr>
        <p:blipFill>
          <a:blip r:embed="rId2"/>
          <a:stretch>
            <a:fillRect/>
          </a:stretch>
        </p:blipFill>
        <p:spPr>
          <a:xfrm>
            <a:off x="4652130" y="990602"/>
            <a:ext cx="3733802" cy="3228257"/>
          </a:xfrm>
          <a:prstGeom prst="rect">
            <a:avLst/>
          </a:prstGeom>
        </p:spPr>
      </p:pic>
    </p:spTree>
    <p:extLst>
      <p:ext uri="{BB962C8B-B14F-4D97-AF65-F5344CB8AC3E}">
        <p14:creationId xmlns:p14="http://schemas.microsoft.com/office/powerpoint/2010/main" val="2674979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a:bodyPr>
          <a:lstStyle/>
          <a:p>
            <a:pPr>
              <a:buFont typeface="Wingdings" panose="05000000000000000000" pitchFamily="2" charset="2"/>
              <a:buChar char="Ø"/>
            </a:pPr>
            <a:r>
              <a:rPr lang="en-US" sz="1600" dirty="0"/>
              <a:t>The Early and Periodic Screening, Diagnostic and Treatment Services program ensures that children and youth under age 21 receive a comprehensive array of preventive, diagnostic, and treatment services.</a:t>
            </a:r>
          </a:p>
          <a:p>
            <a:pPr>
              <a:buFont typeface="Wingdings" panose="05000000000000000000" pitchFamily="2" charset="2"/>
              <a:buChar char="Ø"/>
            </a:pPr>
            <a:endParaRPr lang="en-US" sz="1600" dirty="0"/>
          </a:p>
          <a:p>
            <a:pPr>
              <a:buFont typeface="Wingdings" panose="05000000000000000000" pitchFamily="2" charset="2"/>
              <a:buChar char="Ø"/>
            </a:pPr>
            <a:r>
              <a:rPr lang="en-US" sz="1600" dirty="0"/>
              <a:t>Requests for children under the age of 21 for items on the DME fee schedule over the limits  are considered EPSDT or Special Services.</a:t>
            </a:r>
          </a:p>
          <a:p>
            <a:pPr>
              <a:buFont typeface="Wingdings" panose="05000000000000000000" pitchFamily="2" charset="2"/>
              <a:buChar char="Ø"/>
            </a:pPr>
            <a:endParaRPr lang="en-US" sz="1600" dirty="0"/>
          </a:p>
          <a:p>
            <a:pPr>
              <a:buFont typeface="Wingdings" panose="05000000000000000000" pitchFamily="2" charset="2"/>
              <a:buChar char="Ø"/>
            </a:pPr>
            <a:r>
              <a:rPr lang="en-US" sz="1600" dirty="0"/>
              <a:t>Requests for children under the age of 21 for items not on the DME fee schedule are considered EPSDT or Special Services.</a:t>
            </a:r>
          </a:p>
          <a:p>
            <a:pPr>
              <a:buFont typeface="Wingdings" panose="05000000000000000000" pitchFamily="2" charset="2"/>
              <a:buChar char="Ø"/>
            </a:pPr>
            <a:endParaRPr lang="en-US" sz="1600" dirty="0"/>
          </a:p>
          <a:p>
            <a:pPr>
              <a:buFont typeface="Wingdings" panose="05000000000000000000" pitchFamily="2" charset="2"/>
              <a:buChar char="Ø"/>
            </a:pPr>
            <a:r>
              <a:rPr lang="en-US" sz="1600" dirty="0"/>
              <a:t>Many Items that recipients under age 21 may not have the actual HCPCS code loaded in eQHealth or they are unable to be transmitted to the PA system at Florida Medicaid – in those instances please use the following codes</a:t>
            </a:r>
          </a:p>
          <a:p>
            <a:pPr lvl="1">
              <a:buFont typeface="Wingdings" panose="05000000000000000000" pitchFamily="2" charset="2"/>
              <a:buChar char="Ø"/>
            </a:pPr>
            <a:r>
              <a:rPr lang="en-US" sz="1600" dirty="0"/>
              <a:t>A9900-Continence, Ostomy, and Wound Care supplies</a:t>
            </a:r>
          </a:p>
          <a:p>
            <a:pPr lvl="1">
              <a:buFont typeface="Wingdings" panose="05000000000000000000" pitchFamily="2" charset="2"/>
              <a:buChar char="Ø"/>
            </a:pPr>
            <a:r>
              <a:rPr lang="en-US" sz="1600" dirty="0"/>
              <a:t>E1399- DME Items that exceed the </a:t>
            </a:r>
            <a:r>
              <a:rPr lang="en-US" sz="1600"/>
              <a:t>limits or </a:t>
            </a:r>
            <a:r>
              <a:rPr lang="en-US" sz="1600" dirty="0"/>
              <a:t>services not listed on the fee schedule</a:t>
            </a:r>
          </a:p>
          <a:p>
            <a:pPr marL="457200" lvl="1" indent="0">
              <a:buNone/>
            </a:pPr>
            <a:endParaRPr lang="en-US" sz="1600" dirty="0"/>
          </a:p>
          <a:p>
            <a:endParaRPr lang="en-US" sz="1400" dirty="0"/>
          </a:p>
          <a:p>
            <a:endParaRPr lang="en-US" dirty="0"/>
          </a:p>
        </p:txBody>
      </p:sp>
      <p:sp>
        <p:nvSpPr>
          <p:cNvPr id="5" name="Title 4"/>
          <p:cNvSpPr>
            <a:spLocks noGrp="1"/>
          </p:cNvSpPr>
          <p:nvPr>
            <p:ph type="title"/>
          </p:nvPr>
        </p:nvSpPr>
        <p:spPr/>
        <p:txBody>
          <a:bodyPr/>
          <a:lstStyle/>
          <a:p>
            <a:pPr algn="ctr"/>
            <a:r>
              <a:rPr lang="en-US" dirty="0"/>
              <a:t>EPSDT</a:t>
            </a:r>
          </a:p>
        </p:txBody>
      </p:sp>
      <p:sp>
        <p:nvSpPr>
          <p:cNvPr id="4" name="Slide Number Placeholder 3"/>
          <p:cNvSpPr>
            <a:spLocks noGrp="1"/>
          </p:cNvSpPr>
          <p:nvPr>
            <p:ph type="sldNum" sz="quarter" idx="10"/>
          </p:nvPr>
        </p:nvSpPr>
        <p:spPr/>
        <p:txBody>
          <a:bodyPr/>
          <a:lstStyle/>
          <a:p>
            <a:fld id="{B26E62DD-4C5F-4957-BED5-B1B34E78290A}" type="slidenum">
              <a:rPr lang="en-US" smtClean="0"/>
              <a:pPr/>
              <a:t>12</a:t>
            </a:fld>
            <a:endParaRPr lang="en-US" dirty="0"/>
          </a:p>
        </p:txBody>
      </p:sp>
    </p:spTree>
    <p:extLst>
      <p:ext uri="{BB962C8B-B14F-4D97-AF65-F5344CB8AC3E}">
        <p14:creationId xmlns:p14="http://schemas.microsoft.com/office/powerpoint/2010/main" val="3069330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8B1354-063F-4262-B565-84CEDD847E13}"/>
              </a:ext>
            </a:extLst>
          </p:cNvPr>
          <p:cNvSpPr>
            <a:spLocks noGrp="1"/>
          </p:cNvSpPr>
          <p:nvPr>
            <p:ph idx="1"/>
          </p:nvPr>
        </p:nvSpPr>
        <p:spPr/>
        <p:txBody>
          <a:bodyPr>
            <a:normAutofit fontScale="77500" lnSpcReduction="20000"/>
          </a:bodyPr>
          <a:lstStyle/>
          <a:p>
            <a:pPr>
              <a:buNone/>
            </a:pPr>
            <a:endParaRPr lang="en-US" dirty="0"/>
          </a:p>
          <a:p>
            <a:pPr algn="ctr">
              <a:buNone/>
            </a:pPr>
            <a:r>
              <a:rPr lang="en-US" i="1" dirty="0">
                <a:solidFill>
                  <a:srgbClr val="FF0000"/>
                </a:solidFill>
              </a:rPr>
              <a:t>     Is this a DME supply that is covered under the EPSDT benefit for quantities over the limits on the DME Fee Schedule, or the item is not on the DME Fee Schedule?</a:t>
            </a:r>
          </a:p>
          <a:p>
            <a:pPr>
              <a:buNone/>
            </a:pPr>
            <a:endParaRPr lang="en-US" i="1" dirty="0"/>
          </a:p>
          <a:p>
            <a:pPr algn="ctr">
              <a:buNone/>
            </a:pPr>
            <a:r>
              <a:rPr lang="en-US" dirty="0"/>
              <a:t>We have provided some helpful tips on how to answer this question correctly to avoid any potential delays in the review process.</a:t>
            </a:r>
          </a:p>
          <a:p>
            <a:pPr marL="0" indent="0">
              <a:buNone/>
            </a:pPr>
            <a:r>
              <a:rPr lang="en-US" dirty="0"/>
              <a:t> </a:t>
            </a:r>
          </a:p>
          <a:p>
            <a:pPr lvl="0"/>
            <a:r>
              <a:rPr lang="en-US" b="1" dirty="0"/>
              <a:t>EPSDT</a:t>
            </a:r>
            <a:r>
              <a:rPr lang="en-US" dirty="0"/>
              <a:t>: Early and Periodic Screening, Diagnostic and treatment ONLY applies to recipients under the age of 21.  If you are submitting a case and the recipient is over 21 this question does NOT apply, and you should be checking </a:t>
            </a:r>
            <a:r>
              <a:rPr lang="en-US" b="1" dirty="0"/>
              <a:t>“NO”</a:t>
            </a:r>
          </a:p>
          <a:p>
            <a:pPr marL="0" lvl="0" indent="0">
              <a:buNone/>
            </a:pPr>
            <a:r>
              <a:rPr lang="en-US" dirty="0"/>
              <a:t> </a:t>
            </a:r>
          </a:p>
          <a:p>
            <a:pPr marL="0" lvl="0" indent="0">
              <a:buNone/>
            </a:pPr>
            <a:r>
              <a:rPr lang="en-US" i="1" u="sng" dirty="0"/>
              <a:t>Example: </a:t>
            </a:r>
            <a:r>
              <a:rPr lang="en-US" dirty="0"/>
              <a:t>If the recipient is under 21 and the item is NOT on the fee schedule or if the Item is over the fee schedule limit you should be checking –</a:t>
            </a:r>
            <a:r>
              <a:rPr lang="en-US" b="1" dirty="0"/>
              <a:t>Check</a:t>
            </a:r>
            <a:r>
              <a:rPr lang="en-US" dirty="0"/>
              <a:t> </a:t>
            </a:r>
            <a:r>
              <a:rPr lang="en-US" b="1" dirty="0"/>
              <a:t>“Yes”</a:t>
            </a:r>
          </a:p>
          <a:p>
            <a:pPr marL="0" indent="0">
              <a:buNone/>
            </a:pPr>
            <a:r>
              <a:rPr lang="en-US" dirty="0"/>
              <a:t> </a:t>
            </a:r>
          </a:p>
          <a:p>
            <a:pPr marL="0" indent="0">
              <a:buNone/>
            </a:pPr>
            <a:r>
              <a:rPr lang="en-US" i="1" u="sng" dirty="0">
                <a:solidFill>
                  <a:schemeClr val="tx1"/>
                </a:solidFill>
              </a:rPr>
              <a:t>Example</a:t>
            </a:r>
            <a:r>
              <a:rPr lang="en-US" u="sng" dirty="0">
                <a:solidFill>
                  <a:schemeClr val="tx1"/>
                </a:solidFill>
              </a:rPr>
              <a:t>: </a:t>
            </a:r>
            <a:r>
              <a:rPr lang="en-US" dirty="0"/>
              <a:t>Recipient is under 21 and you are requesting A9900 </a:t>
            </a:r>
            <a:r>
              <a:rPr lang="en-US" sz="2000" dirty="0"/>
              <a:t>Continence, Ostomy, and Wound Care supplies- </a:t>
            </a:r>
            <a:r>
              <a:rPr lang="en-US" sz="2000" b="1" dirty="0"/>
              <a:t>Check “Yes”</a:t>
            </a:r>
          </a:p>
          <a:p>
            <a:pPr marL="0" indent="0">
              <a:buNone/>
            </a:pPr>
            <a:endParaRPr lang="en-US" dirty="0"/>
          </a:p>
          <a:p>
            <a:pPr marL="0" indent="0">
              <a:buNone/>
            </a:pPr>
            <a:r>
              <a:rPr lang="en-US" i="1" u="sng" dirty="0"/>
              <a:t>Example:</a:t>
            </a:r>
            <a:r>
              <a:rPr lang="en-US" u="sng" dirty="0"/>
              <a:t> </a:t>
            </a:r>
            <a:r>
              <a:rPr lang="en-US" dirty="0"/>
              <a:t>Recipient is under 21 and you are requesting E0316 (SAFETY ENCLOSURE FRAME/CANOPY FOR USE WITH HOSPITAL BED, ANY TYPE)-This item is on the Fee Schedule. </a:t>
            </a:r>
            <a:r>
              <a:rPr lang="en-US" b="1" dirty="0"/>
              <a:t>Check “No</a:t>
            </a:r>
            <a:r>
              <a:rPr lang="en-US" dirty="0"/>
              <a:t>”</a:t>
            </a:r>
          </a:p>
          <a:p>
            <a:pPr>
              <a:buNone/>
            </a:pPr>
            <a:endParaRPr lang="en-US" dirty="0"/>
          </a:p>
        </p:txBody>
      </p:sp>
      <p:sp>
        <p:nvSpPr>
          <p:cNvPr id="3" name="Title 2">
            <a:extLst>
              <a:ext uri="{FF2B5EF4-FFF2-40B4-BE49-F238E27FC236}">
                <a16:creationId xmlns:a16="http://schemas.microsoft.com/office/drawing/2014/main" id="{CA64B6B0-664E-4F7D-A8F3-B743FF6A7CDB}"/>
              </a:ext>
            </a:extLst>
          </p:cNvPr>
          <p:cNvSpPr>
            <a:spLocks noGrp="1"/>
          </p:cNvSpPr>
          <p:nvPr>
            <p:ph type="title"/>
          </p:nvPr>
        </p:nvSpPr>
        <p:spPr/>
        <p:txBody>
          <a:bodyPr/>
          <a:lstStyle/>
          <a:p>
            <a:pPr algn="ctr"/>
            <a:r>
              <a:rPr lang="en-US" dirty="0"/>
              <a:t>Question Rephrased in </a:t>
            </a:r>
            <a:r>
              <a:rPr lang="en-US" dirty="0" err="1"/>
              <a:t>eQsuite</a:t>
            </a:r>
            <a:r>
              <a:rPr lang="en-US" sz="3600" dirty="0">
                <a:effectLst>
                  <a:outerShdw blurRad="38100" dist="38100" dir="2700000" algn="tl">
                    <a:srgbClr val="000000">
                      <a:alpha val="43137"/>
                    </a:srgbClr>
                  </a:outerShdw>
                </a:effectLst>
                <a:cs typeface="Arial" charset="0"/>
              </a:rPr>
              <a:t>®</a:t>
            </a:r>
            <a:endParaRPr lang="en-US" dirty="0"/>
          </a:p>
        </p:txBody>
      </p:sp>
      <p:sp>
        <p:nvSpPr>
          <p:cNvPr id="4" name="Slide Number Placeholder 3">
            <a:extLst>
              <a:ext uri="{FF2B5EF4-FFF2-40B4-BE49-F238E27FC236}">
                <a16:creationId xmlns:a16="http://schemas.microsoft.com/office/drawing/2014/main" id="{C7134CE1-5532-46C6-8255-4DFDC7E78D6E}"/>
              </a:ext>
            </a:extLst>
          </p:cNvPr>
          <p:cNvSpPr>
            <a:spLocks noGrp="1"/>
          </p:cNvSpPr>
          <p:nvPr>
            <p:ph type="sldNum" sz="quarter" idx="10"/>
          </p:nvPr>
        </p:nvSpPr>
        <p:spPr/>
        <p:txBody>
          <a:bodyPr/>
          <a:lstStyle/>
          <a:p>
            <a:pPr>
              <a:defRPr/>
            </a:pPr>
            <a:fld id="{76BD4361-D120-47FC-B2AD-993849DE96B8}" type="slidenum">
              <a:rPr lang="en-US" smtClean="0"/>
              <a:pPr>
                <a:defRPr/>
              </a:pPr>
              <a:t>13</a:t>
            </a:fld>
            <a:endParaRPr lang="en-US" dirty="0"/>
          </a:p>
        </p:txBody>
      </p:sp>
    </p:spTree>
    <p:extLst>
      <p:ext uri="{BB962C8B-B14F-4D97-AF65-F5344CB8AC3E}">
        <p14:creationId xmlns:p14="http://schemas.microsoft.com/office/powerpoint/2010/main" val="413448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943144C-1CA6-4A58-AC0C-067E2981C994}"/>
              </a:ext>
            </a:extLst>
          </p:cNvPr>
          <p:cNvSpPr>
            <a:spLocks noGrp="1"/>
          </p:cNvSpPr>
          <p:nvPr>
            <p:ph idx="1"/>
          </p:nvPr>
        </p:nvSpPr>
        <p:spPr/>
        <p:txBody>
          <a:bodyPr>
            <a:normAutofit fontScale="92500" lnSpcReduction="10000"/>
          </a:bodyPr>
          <a:lstStyle/>
          <a:p>
            <a:pPr marL="0" indent="0" algn="ctr">
              <a:buNone/>
            </a:pPr>
            <a:r>
              <a:rPr lang="en-US" sz="1800" b="1" dirty="0"/>
              <a:t>A9900-Misc Continence, Ostomy and Wound Care</a:t>
            </a:r>
          </a:p>
          <a:p>
            <a:pPr marL="0" indent="0">
              <a:buNone/>
            </a:pPr>
            <a:r>
              <a:rPr lang="en-US" sz="1800" dirty="0">
                <a:solidFill>
                  <a:schemeClr val="tx1"/>
                </a:solidFill>
              </a:rPr>
              <a:t>Required Supporting Documentation</a:t>
            </a:r>
          </a:p>
          <a:p>
            <a:pPr>
              <a:buFont typeface="Wingdings" panose="05000000000000000000" pitchFamily="2" charset="2"/>
              <a:buChar char="v"/>
            </a:pPr>
            <a:r>
              <a:rPr lang="en-US" sz="1400" dirty="0">
                <a:solidFill>
                  <a:srgbClr val="FF0000"/>
                </a:solidFill>
              </a:rPr>
              <a:t>RX signed within one year by appropriate practitioner (Physician, ARNP, Physician Assistant) within scope of their license</a:t>
            </a:r>
          </a:p>
          <a:p>
            <a:pPr>
              <a:buFont typeface="Wingdings" panose="05000000000000000000" pitchFamily="2" charset="2"/>
              <a:buChar char="v"/>
            </a:pPr>
            <a:r>
              <a:rPr lang="en-US" sz="1400" dirty="0">
                <a:solidFill>
                  <a:srgbClr val="FF0000"/>
                </a:solidFill>
              </a:rPr>
              <a:t>Sales invoice</a:t>
            </a:r>
          </a:p>
          <a:p>
            <a:pPr>
              <a:buFont typeface="Wingdings" panose="05000000000000000000" pitchFamily="2" charset="2"/>
              <a:buChar char="v"/>
            </a:pPr>
            <a:r>
              <a:rPr lang="en-US" sz="1400" dirty="0">
                <a:solidFill>
                  <a:srgbClr val="FF0000"/>
                </a:solidFill>
              </a:rPr>
              <a:t>Clinical Documentation completed within one year of the request.  Must support the medical necessity that is described.  </a:t>
            </a:r>
            <a:r>
              <a:rPr lang="en-US" sz="1100" dirty="0">
                <a:solidFill>
                  <a:srgbClr val="FF0000"/>
                </a:solidFill>
              </a:rPr>
              <a:t>(</a:t>
            </a:r>
            <a:r>
              <a:rPr lang="en-US" sz="1100" i="1" dirty="0">
                <a:solidFill>
                  <a:srgbClr val="FF0000"/>
                </a:solidFill>
              </a:rPr>
              <a:t>i.e., physician visit notes; any other relevant discipline visit notes)</a:t>
            </a:r>
          </a:p>
          <a:p>
            <a:pPr marL="0" indent="0">
              <a:buNone/>
            </a:pPr>
            <a:endParaRPr lang="en-US" sz="1400" dirty="0">
              <a:solidFill>
                <a:srgbClr val="FF0000"/>
              </a:solidFill>
              <a:highlight>
                <a:srgbClr val="FFFF00"/>
              </a:highlight>
            </a:endParaRPr>
          </a:p>
          <a:p>
            <a:pPr marL="0" indent="0">
              <a:buNone/>
            </a:pPr>
            <a:r>
              <a:rPr lang="en-US" sz="1800" dirty="0"/>
              <a:t>Continence supplies for recipients </a:t>
            </a:r>
          </a:p>
          <a:p>
            <a:pPr marL="0" indent="0">
              <a:buNone/>
            </a:pPr>
            <a:r>
              <a:rPr lang="en-US" sz="1300" b="1" i="0" dirty="0">
                <a:solidFill>
                  <a:srgbClr val="242424"/>
                </a:solidFill>
                <a:effectLst/>
              </a:rPr>
              <a:t>As initiated on August 29, 2023, through rulemaking and effective January 10, 2024,</a:t>
            </a:r>
            <a:r>
              <a:rPr lang="en-US" sz="1300" b="0" i="0" dirty="0">
                <a:solidFill>
                  <a:srgbClr val="242424"/>
                </a:solidFill>
                <a:effectLst/>
              </a:rPr>
              <a:t> providers can bill for incontinence supplies provided to Medicaid recipients ages four (4) and above that are determined medically necessary in accordance with Agency policy, using the codes and rates as listed on the </a:t>
            </a:r>
            <a:r>
              <a:rPr lang="en-US" sz="1300" b="0" i="0" u="sng" dirty="0">
                <a:solidFill>
                  <a:srgbClr val="0000FF"/>
                </a:solidFill>
                <a:effectLst/>
                <a:hlinkClick r:id="rId3"/>
              </a:rPr>
              <a:t>Durable Medical Equipment and Medical Supply Services Provider Fee Schedule</a:t>
            </a:r>
            <a:r>
              <a:rPr lang="en-US" sz="1300" b="0" i="0" dirty="0">
                <a:solidFill>
                  <a:srgbClr val="242424"/>
                </a:solidFill>
                <a:effectLst/>
              </a:rPr>
              <a:t>.</a:t>
            </a:r>
          </a:p>
          <a:p>
            <a:pPr marL="0" indent="0">
              <a:buNone/>
            </a:pPr>
            <a:endParaRPr lang="en-US" sz="1300" dirty="0"/>
          </a:p>
          <a:p>
            <a:pPr>
              <a:buFont typeface="Wingdings" panose="05000000000000000000" pitchFamily="2" charset="2"/>
              <a:buChar char="v"/>
            </a:pPr>
            <a:r>
              <a:rPr lang="en-US" sz="1400" dirty="0">
                <a:solidFill>
                  <a:srgbClr val="FF0000"/>
                </a:solidFill>
              </a:rPr>
              <a:t>Has chronic incontinence caused by a permanent physical or mental condition (including cerebral palsy and developmental delay). </a:t>
            </a:r>
          </a:p>
          <a:p>
            <a:pPr>
              <a:buFont typeface="Wingdings" panose="05000000000000000000" pitchFamily="2" charset="2"/>
              <a:buChar char="v"/>
            </a:pPr>
            <a:r>
              <a:rPr lang="en-US" sz="1400" dirty="0">
                <a:solidFill>
                  <a:srgbClr val="FF0000"/>
                </a:solidFill>
              </a:rPr>
              <a:t>Required ICD 10 Diagnoses by Label or code. An incontinence DX must be accompanied by a DX that supports the rationale for the incontinence.</a:t>
            </a:r>
          </a:p>
          <a:p>
            <a:pPr marL="0" indent="0">
              <a:buNone/>
            </a:pPr>
            <a:endParaRPr lang="en-US" sz="1400" dirty="0">
              <a:solidFill>
                <a:srgbClr val="FF0000"/>
              </a:solidFill>
            </a:endParaRPr>
          </a:p>
          <a:p>
            <a:pPr>
              <a:buNone/>
            </a:pPr>
            <a:r>
              <a:rPr lang="en-US" sz="1800" b="1" u="sng" dirty="0">
                <a:solidFill>
                  <a:srgbClr val="FF0000"/>
                </a:solidFill>
              </a:rPr>
              <a:t>Note: </a:t>
            </a:r>
          </a:p>
          <a:p>
            <a:pPr>
              <a:buNone/>
            </a:pPr>
            <a:r>
              <a:rPr lang="en-US" sz="1800" dirty="0"/>
              <a:t>	If you have more than one Item that requires an authorization these codes must be entered into </a:t>
            </a:r>
            <a:r>
              <a:rPr lang="en-US" sz="1800" dirty="0" err="1"/>
              <a:t>eQsuite</a:t>
            </a:r>
            <a:r>
              <a:rPr lang="en-US" sz="1800" dirty="0"/>
              <a:t>® separately</a:t>
            </a:r>
          </a:p>
          <a:p>
            <a:pPr>
              <a:buFont typeface="Wingdings" panose="05000000000000000000" pitchFamily="2" charset="2"/>
              <a:buChar char="v"/>
            </a:pPr>
            <a:endParaRPr lang="en-US" dirty="0"/>
          </a:p>
        </p:txBody>
      </p:sp>
      <p:sp>
        <p:nvSpPr>
          <p:cNvPr id="6" name="Title 5">
            <a:extLst>
              <a:ext uri="{FF2B5EF4-FFF2-40B4-BE49-F238E27FC236}">
                <a16:creationId xmlns:a16="http://schemas.microsoft.com/office/drawing/2014/main" id="{B44530D3-BA21-403E-8811-B7FAC941C9F1}"/>
              </a:ext>
            </a:extLst>
          </p:cNvPr>
          <p:cNvSpPr>
            <a:spLocks noGrp="1"/>
          </p:cNvSpPr>
          <p:nvPr>
            <p:ph type="title"/>
          </p:nvPr>
        </p:nvSpPr>
        <p:spPr/>
        <p:txBody>
          <a:bodyPr/>
          <a:lstStyle/>
          <a:p>
            <a:pPr algn="ctr"/>
            <a:r>
              <a:rPr lang="en-US" sz="3200" dirty="0"/>
              <a:t>Special Services</a:t>
            </a:r>
            <a:br>
              <a:rPr lang="en-US" dirty="0"/>
            </a:br>
            <a:r>
              <a:rPr lang="en-US" dirty="0"/>
              <a:t>A9900</a:t>
            </a:r>
          </a:p>
        </p:txBody>
      </p:sp>
      <p:sp>
        <p:nvSpPr>
          <p:cNvPr id="4" name="Slide Number Placeholder 3">
            <a:extLst>
              <a:ext uri="{FF2B5EF4-FFF2-40B4-BE49-F238E27FC236}">
                <a16:creationId xmlns:a16="http://schemas.microsoft.com/office/drawing/2014/main" id="{96DA5A84-EDB3-4192-AE11-A41855AA4485}"/>
              </a:ext>
            </a:extLst>
          </p:cNvPr>
          <p:cNvSpPr>
            <a:spLocks noGrp="1"/>
          </p:cNvSpPr>
          <p:nvPr>
            <p:ph type="sldNum" sz="quarter" idx="10"/>
          </p:nvPr>
        </p:nvSpPr>
        <p:spPr/>
        <p:txBody>
          <a:bodyPr/>
          <a:lstStyle/>
          <a:p>
            <a:pPr>
              <a:defRPr/>
            </a:pPr>
            <a:fld id="{76BD4361-D120-47FC-B2AD-993849DE96B8}" type="slidenum">
              <a:rPr lang="en-US" smtClean="0"/>
              <a:pPr>
                <a:defRPr/>
              </a:pPr>
              <a:t>14</a:t>
            </a:fld>
            <a:endParaRPr lang="en-US" dirty="0"/>
          </a:p>
        </p:txBody>
      </p:sp>
    </p:spTree>
    <p:extLst>
      <p:ext uri="{BB962C8B-B14F-4D97-AF65-F5344CB8AC3E}">
        <p14:creationId xmlns:p14="http://schemas.microsoft.com/office/powerpoint/2010/main" val="2938453662"/>
      </p:ext>
    </p:extLst>
  </p:cSld>
  <p:clrMapOvr>
    <a:masterClrMapping/>
  </p:clrMapOvr>
  <p:extLst>
    <p:ext uri="{6950BFC3-D8DA-4A85-94F7-54DA5524770B}">
      <p188:commentRel xmlns:p188="http://schemas.microsoft.com/office/powerpoint/2018/8/main"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943144C-1CA6-4A58-AC0C-067E2981C994}"/>
              </a:ext>
            </a:extLst>
          </p:cNvPr>
          <p:cNvSpPr>
            <a:spLocks noGrp="1"/>
          </p:cNvSpPr>
          <p:nvPr>
            <p:ph idx="1"/>
          </p:nvPr>
        </p:nvSpPr>
        <p:spPr>
          <a:xfrm>
            <a:off x="457200" y="1295400"/>
            <a:ext cx="8229600" cy="4800600"/>
          </a:xfrm>
        </p:spPr>
        <p:txBody>
          <a:bodyPr>
            <a:normAutofit lnSpcReduction="10000"/>
          </a:bodyPr>
          <a:lstStyle/>
          <a:p>
            <a:pPr marL="0" indent="0" algn="ctr">
              <a:buNone/>
            </a:pPr>
            <a:r>
              <a:rPr lang="en-US" sz="1800" b="1" dirty="0"/>
              <a:t>E1399-</a:t>
            </a:r>
            <a:r>
              <a:rPr lang="en-US" sz="1800" dirty="0"/>
              <a:t> DME Items that exceed the limits or request services not listed on the fee schedule</a:t>
            </a:r>
          </a:p>
          <a:p>
            <a:pPr marL="0" indent="0" algn="ctr">
              <a:buNone/>
            </a:pPr>
            <a:endParaRPr lang="en-US" sz="1800" b="1" dirty="0"/>
          </a:p>
          <a:p>
            <a:pPr marL="0" indent="0">
              <a:buNone/>
            </a:pPr>
            <a:r>
              <a:rPr lang="en-US" sz="1800" dirty="0">
                <a:solidFill>
                  <a:schemeClr val="tx1"/>
                </a:solidFill>
              </a:rPr>
              <a:t>Required Supporting Documentation</a:t>
            </a:r>
          </a:p>
          <a:p>
            <a:pPr>
              <a:buFont typeface="Wingdings" panose="05000000000000000000" pitchFamily="2" charset="2"/>
              <a:buChar char="v"/>
            </a:pPr>
            <a:r>
              <a:rPr lang="en-US" sz="1400" dirty="0">
                <a:solidFill>
                  <a:srgbClr val="FF0000"/>
                </a:solidFill>
              </a:rPr>
              <a:t>RX signed within one year by appropriate practitioner (Physician, ARNP, Physician Assistant) within scope of their license</a:t>
            </a:r>
          </a:p>
          <a:p>
            <a:pPr>
              <a:buFont typeface="Wingdings" panose="05000000000000000000" pitchFamily="2" charset="2"/>
              <a:buChar char="v"/>
            </a:pPr>
            <a:r>
              <a:rPr lang="en-US" sz="1400" dirty="0">
                <a:solidFill>
                  <a:srgbClr val="FF0000"/>
                </a:solidFill>
              </a:rPr>
              <a:t>Providers Sales invoice</a:t>
            </a:r>
          </a:p>
          <a:p>
            <a:pPr>
              <a:buFont typeface="Wingdings" panose="05000000000000000000" pitchFamily="2" charset="2"/>
              <a:buChar char="v"/>
            </a:pPr>
            <a:r>
              <a:rPr lang="en-US" sz="1400" dirty="0">
                <a:solidFill>
                  <a:srgbClr val="FF0000"/>
                </a:solidFill>
              </a:rPr>
              <a:t>If it’s a Manually Priced Item, include the Manufacturers Pricing.</a:t>
            </a:r>
          </a:p>
          <a:p>
            <a:pPr>
              <a:buFont typeface="Wingdings" panose="05000000000000000000" pitchFamily="2" charset="2"/>
              <a:buChar char="v"/>
            </a:pPr>
            <a:r>
              <a:rPr lang="en-US" sz="1400" dirty="0">
                <a:solidFill>
                  <a:srgbClr val="FF0000"/>
                </a:solidFill>
              </a:rPr>
              <a:t>Clinical Documentation completed within one year of the request.  Must support the medical necessity that is described.  </a:t>
            </a:r>
            <a:r>
              <a:rPr lang="en-US" sz="1100" dirty="0">
                <a:solidFill>
                  <a:srgbClr val="FF0000"/>
                </a:solidFill>
              </a:rPr>
              <a:t>(</a:t>
            </a:r>
            <a:r>
              <a:rPr lang="en-US" sz="1100" i="1" dirty="0">
                <a:solidFill>
                  <a:srgbClr val="FF0000"/>
                </a:solidFill>
              </a:rPr>
              <a:t>i.e., physician visit notes; any other relevant discipline visit notes)</a:t>
            </a:r>
            <a:endParaRPr lang="en-US" sz="1400" dirty="0">
              <a:solidFill>
                <a:srgbClr val="FF0000"/>
              </a:solidFill>
              <a:highlight>
                <a:srgbClr val="FFFF00"/>
              </a:highlight>
            </a:endParaRPr>
          </a:p>
          <a:p>
            <a:pPr marL="0" indent="0">
              <a:buNone/>
            </a:pPr>
            <a:endParaRPr lang="en-US" sz="1400" dirty="0">
              <a:solidFill>
                <a:srgbClr val="FF0000"/>
              </a:solidFill>
            </a:endParaRPr>
          </a:p>
          <a:p>
            <a:pPr>
              <a:buNone/>
            </a:pPr>
            <a:endParaRPr lang="en-US" sz="1800" b="1" u="sng" dirty="0">
              <a:solidFill>
                <a:srgbClr val="FF0000"/>
              </a:solidFill>
            </a:endParaRPr>
          </a:p>
          <a:p>
            <a:pPr>
              <a:buNone/>
            </a:pPr>
            <a:endParaRPr lang="en-US" sz="1800" b="1" u="sng" dirty="0">
              <a:solidFill>
                <a:srgbClr val="FF0000"/>
              </a:solidFill>
            </a:endParaRPr>
          </a:p>
          <a:p>
            <a:pPr>
              <a:buNone/>
            </a:pPr>
            <a:endParaRPr lang="en-US" sz="1800" b="1" u="sng" dirty="0">
              <a:solidFill>
                <a:srgbClr val="FF0000"/>
              </a:solidFill>
            </a:endParaRPr>
          </a:p>
          <a:p>
            <a:pPr>
              <a:buNone/>
            </a:pPr>
            <a:r>
              <a:rPr lang="en-US" sz="1800" b="1" u="sng" dirty="0">
                <a:solidFill>
                  <a:srgbClr val="FF0000"/>
                </a:solidFill>
              </a:rPr>
              <a:t>Note: </a:t>
            </a:r>
          </a:p>
          <a:p>
            <a:pPr>
              <a:buNone/>
            </a:pPr>
            <a:r>
              <a:rPr lang="en-US" sz="1800" dirty="0"/>
              <a:t>	If you have more than one Item that requires an authorization these codes must be entered into </a:t>
            </a:r>
            <a:r>
              <a:rPr lang="en-US" sz="1800" dirty="0" err="1"/>
              <a:t>eQsuite</a:t>
            </a:r>
            <a:r>
              <a:rPr lang="en-US" sz="1800" dirty="0"/>
              <a:t>® separately</a:t>
            </a:r>
          </a:p>
          <a:p>
            <a:pPr>
              <a:buFont typeface="Wingdings" panose="05000000000000000000" pitchFamily="2" charset="2"/>
              <a:buChar char="v"/>
            </a:pPr>
            <a:endParaRPr lang="en-US" dirty="0"/>
          </a:p>
        </p:txBody>
      </p:sp>
      <p:sp>
        <p:nvSpPr>
          <p:cNvPr id="6" name="Title 5">
            <a:extLst>
              <a:ext uri="{FF2B5EF4-FFF2-40B4-BE49-F238E27FC236}">
                <a16:creationId xmlns:a16="http://schemas.microsoft.com/office/drawing/2014/main" id="{B44530D3-BA21-403E-8811-B7FAC941C9F1}"/>
              </a:ext>
            </a:extLst>
          </p:cNvPr>
          <p:cNvSpPr>
            <a:spLocks noGrp="1"/>
          </p:cNvSpPr>
          <p:nvPr>
            <p:ph type="title"/>
          </p:nvPr>
        </p:nvSpPr>
        <p:spPr/>
        <p:txBody>
          <a:bodyPr/>
          <a:lstStyle/>
          <a:p>
            <a:pPr algn="ctr"/>
            <a:r>
              <a:rPr lang="en-US" sz="3200" dirty="0"/>
              <a:t>Special Services</a:t>
            </a:r>
            <a:br>
              <a:rPr lang="en-US" dirty="0"/>
            </a:br>
            <a:r>
              <a:rPr lang="en-US" dirty="0"/>
              <a:t>E1399</a:t>
            </a:r>
          </a:p>
        </p:txBody>
      </p:sp>
      <p:sp>
        <p:nvSpPr>
          <p:cNvPr id="4" name="Slide Number Placeholder 3">
            <a:extLst>
              <a:ext uri="{FF2B5EF4-FFF2-40B4-BE49-F238E27FC236}">
                <a16:creationId xmlns:a16="http://schemas.microsoft.com/office/drawing/2014/main" id="{96DA5A84-EDB3-4192-AE11-A41855AA4485}"/>
              </a:ext>
            </a:extLst>
          </p:cNvPr>
          <p:cNvSpPr>
            <a:spLocks noGrp="1"/>
          </p:cNvSpPr>
          <p:nvPr>
            <p:ph type="sldNum" sz="quarter" idx="10"/>
          </p:nvPr>
        </p:nvSpPr>
        <p:spPr/>
        <p:txBody>
          <a:bodyPr/>
          <a:lstStyle/>
          <a:p>
            <a:pPr>
              <a:defRPr/>
            </a:pPr>
            <a:fld id="{76BD4361-D120-47FC-B2AD-993849DE96B8}" type="slidenum">
              <a:rPr lang="en-US" smtClean="0"/>
              <a:pPr>
                <a:defRPr/>
              </a:pPr>
              <a:t>15</a:t>
            </a:fld>
            <a:endParaRPr lang="en-US" dirty="0"/>
          </a:p>
        </p:txBody>
      </p:sp>
    </p:spTree>
    <p:extLst>
      <p:ext uri="{BB962C8B-B14F-4D97-AF65-F5344CB8AC3E}">
        <p14:creationId xmlns:p14="http://schemas.microsoft.com/office/powerpoint/2010/main" val="912417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943144C-1CA6-4A58-AC0C-067E2981C994}"/>
              </a:ext>
            </a:extLst>
          </p:cNvPr>
          <p:cNvSpPr>
            <a:spLocks noGrp="1"/>
          </p:cNvSpPr>
          <p:nvPr>
            <p:ph idx="1"/>
          </p:nvPr>
        </p:nvSpPr>
        <p:spPr>
          <a:xfrm>
            <a:off x="457200" y="1295400"/>
            <a:ext cx="8229600" cy="4800600"/>
          </a:xfrm>
        </p:spPr>
        <p:txBody>
          <a:bodyPr>
            <a:normAutofit/>
          </a:bodyPr>
          <a:lstStyle/>
          <a:p>
            <a:pPr marL="0" indent="0" algn="ctr">
              <a:buNone/>
            </a:pPr>
            <a:r>
              <a:rPr lang="en-US" sz="2000" b="0" dirty="0"/>
              <a:t>E0445-</a:t>
            </a:r>
            <a:r>
              <a:rPr lang="en-US" sz="1800" b="0" dirty="0"/>
              <a:t>Oximeter Device for  measuring blood oxygen levels, non invasive</a:t>
            </a:r>
          </a:p>
          <a:p>
            <a:pPr marL="0" indent="0" algn="ctr">
              <a:buNone/>
            </a:pPr>
            <a:endParaRPr lang="en-US" sz="1800" b="1" dirty="0"/>
          </a:p>
          <a:p>
            <a:pPr marL="0" indent="0">
              <a:buNone/>
            </a:pPr>
            <a:r>
              <a:rPr lang="en-US" sz="1800" dirty="0">
                <a:solidFill>
                  <a:schemeClr val="tx1"/>
                </a:solidFill>
              </a:rPr>
              <a:t>Required Supporting Documentation</a:t>
            </a:r>
          </a:p>
          <a:p>
            <a:pPr>
              <a:buFont typeface="Wingdings" panose="05000000000000000000" pitchFamily="2" charset="2"/>
              <a:buChar char="v"/>
            </a:pPr>
            <a:r>
              <a:rPr lang="en-US" sz="1400" b="0" dirty="0">
                <a:solidFill>
                  <a:srgbClr val="FF0000"/>
                </a:solidFill>
              </a:rPr>
              <a:t>RX signed within one year, ICD 10 Diagnosis with Freq and Duration</a:t>
            </a:r>
          </a:p>
          <a:p>
            <a:pPr>
              <a:buFont typeface="Wingdings" panose="05000000000000000000" pitchFamily="2" charset="2"/>
              <a:buChar char="v"/>
            </a:pPr>
            <a:r>
              <a:rPr lang="en-US" sz="1400" b="0" dirty="0">
                <a:solidFill>
                  <a:srgbClr val="FF0000"/>
                </a:solidFill>
              </a:rPr>
              <a:t>Clinical Documentation completed within one year of the request.  Must support the medical necessity that is described</a:t>
            </a:r>
            <a:r>
              <a:rPr lang="en-US" sz="1400" b="0" i="1" dirty="0">
                <a:solidFill>
                  <a:srgbClr val="FF0000"/>
                </a:solidFill>
              </a:rPr>
              <a:t> </a:t>
            </a:r>
            <a:r>
              <a:rPr lang="en-US" sz="1100" b="0" i="1" dirty="0">
                <a:solidFill>
                  <a:srgbClr val="FF0000"/>
                </a:solidFill>
              </a:rPr>
              <a:t>(I.e. physician visit notes; any other relevant discipline visit notes laboratory results; diagnostic test results; records of repeated metrics oxygen delivery rates, pulse ox readings, ventilator settings)</a:t>
            </a:r>
            <a:endParaRPr lang="en-US" sz="1100" b="0" dirty="0">
              <a:solidFill>
                <a:srgbClr val="FF0000"/>
              </a:solidFill>
            </a:endParaRPr>
          </a:p>
          <a:p>
            <a:pPr>
              <a:buNone/>
            </a:pPr>
            <a:endParaRPr lang="en-US" sz="1800" b="1" u="sng" dirty="0">
              <a:solidFill>
                <a:srgbClr val="FF0000"/>
              </a:solidFill>
            </a:endParaRPr>
          </a:p>
          <a:p>
            <a:pPr>
              <a:buNone/>
            </a:pPr>
            <a:r>
              <a:rPr lang="en-US" sz="1800" b="1" u="sng" dirty="0">
                <a:solidFill>
                  <a:srgbClr val="FF0000"/>
                </a:solidFill>
              </a:rPr>
              <a:t>Note: </a:t>
            </a:r>
          </a:p>
          <a:p>
            <a:r>
              <a:rPr lang="en-US" sz="1800" b="0" dirty="0"/>
              <a:t>This is a rental Item only</a:t>
            </a:r>
          </a:p>
          <a:p>
            <a:r>
              <a:rPr lang="en-US" sz="1800" b="0" dirty="0"/>
              <a:t>This code does require prior authorization however it does not require a PA #.  When you receive authorization, the letter will </a:t>
            </a:r>
            <a:r>
              <a:rPr lang="en-US" sz="1800" b="0" u="sng" dirty="0"/>
              <a:t>NOT</a:t>
            </a:r>
            <a:r>
              <a:rPr lang="en-US" sz="1800" b="0" dirty="0"/>
              <a:t> generate a Prior Authorization number.  To avoid a denial on your claims, make sure to include your authorization letter.</a:t>
            </a:r>
          </a:p>
          <a:p>
            <a:pPr>
              <a:buNone/>
            </a:pPr>
            <a:endParaRPr lang="en-US" dirty="0"/>
          </a:p>
        </p:txBody>
      </p:sp>
      <p:sp>
        <p:nvSpPr>
          <p:cNvPr id="6" name="Title 5">
            <a:extLst>
              <a:ext uri="{FF2B5EF4-FFF2-40B4-BE49-F238E27FC236}">
                <a16:creationId xmlns:a16="http://schemas.microsoft.com/office/drawing/2014/main" id="{B44530D3-BA21-403E-8811-B7FAC941C9F1}"/>
              </a:ext>
            </a:extLst>
          </p:cNvPr>
          <p:cNvSpPr>
            <a:spLocks noGrp="1"/>
          </p:cNvSpPr>
          <p:nvPr>
            <p:ph type="title"/>
          </p:nvPr>
        </p:nvSpPr>
        <p:spPr/>
        <p:txBody>
          <a:bodyPr/>
          <a:lstStyle/>
          <a:p>
            <a:pPr algn="ctr"/>
            <a:r>
              <a:rPr lang="en-US" sz="3200" dirty="0"/>
              <a:t>Special Services</a:t>
            </a:r>
            <a:br>
              <a:rPr lang="en-US" dirty="0"/>
            </a:br>
            <a:r>
              <a:rPr lang="en-US" dirty="0"/>
              <a:t>Pulse Oximetry</a:t>
            </a:r>
          </a:p>
        </p:txBody>
      </p:sp>
      <p:sp>
        <p:nvSpPr>
          <p:cNvPr id="4" name="Slide Number Placeholder 3">
            <a:extLst>
              <a:ext uri="{FF2B5EF4-FFF2-40B4-BE49-F238E27FC236}">
                <a16:creationId xmlns:a16="http://schemas.microsoft.com/office/drawing/2014/main" id="{96DA5A84-EDB3-4192-AE11-A41855AA4485}"/>
              </a:ext>
            </a:extLst>
          </p:cNvPr>
          <p:cNvSpPr>
            <a:spLocks noGrp="1"/>
          </p:cNvSpPr>
          <p:nvPr>
            <p:ph type="sldNum" sz="quarter" idx="10"/>
          </p:nvPr>
        </p:nvSpPr>
        <p:spPr/>
        <p:txBody>
          <a:bodyPr/>
          <a:lstStyle/>
          <a:p>
            <a:pPr>
              <a:defRPr/>
            </a:pPr>
            <a:fld id="{76BD4361-D120-47FC-B2AD-993849DE96B8}" type="slidenum">
              <a:rPr lang="en-US" smtClean="0"/>
              <a:pPr>
                <a:defRPr/>
              </a:pPr>
              <a:t>16</a:t>
            </a:fld>
            <a:endParaRPr lang="en-US" dirty="0"/>
          </a:p>
        </p:txBody>
      </p:sp>
    </p:spTree>
    <p:extLst>
      <p:ext uri="{BB962C8B-B14F-4D97-AF65-F5344CB8AC3E}">
        <p14:creationId xmlns:p14="http://schemas.microsoft.com/office/powerpoint/2010/main" val="354808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943144C-1CA6-4A58-AC0C-067E2981C994}"/>
              </a:ext>
            </a:extLst>
          </p:cNvPr>
          <p:cNvSpPr>
            <a:spLocks noGrp="1"/>
          </p:cNvSpPr>
          <p:nvPr>
            <p:ph idx="1"/>
          </p:nvPr>
        </p:nvSpPr>
        <p:spPr>
          <a:xfrm>
            <a:off x="457200" y="1295400"/>
            <a:ext cx="8229600" cy="4800600"/>
          </a:xfrm>
        </p:spPr>
        <p:txBody>
          <a:bodyPr>
            <a:normAutofit/>
          </a:bodyPr>
          <a:lstStyle/>
          <a:p>
            <a:r>
              <a:rPr lang="en-US" sz="1800" dirty="0"/>
              <a:t>A9276-Disposable sensor, CGM Sys</a:t>
            </a:r>
          </a:p>
          <a:p>
            <a:r>
              <a:rPr lang="en-US" sz="1800" dirty="0"/>
              <a:t>A9277-External Transmitter, CGM</a:t>
            </a:r>
          </a:p>
          <a:p>
            <a:r>
              <a:rPr lang="en-US" sz="1800" dirty="0"/>
              <a:t>A9278-External Receiver, CGM Sys</a:t>
            </a:r>
          </a:p>
          <a:p>
            <a:pPr marL="0" indent="0" algn="ctr">
              <a:buNone/>
            </a:pPr>
            <a:endParaRPr lang="en-US" sz="1800" b="1" dirty="0"/>
          </a:p>
          <a:p>
            <a:pPr marL="0" indent="0">
              <a:buNone/>
            </a:pPr>
            <a:r>
              <a:rPr lang="en-US" sz="1800" dirty="0">
                <a:solidFill>
                  <a:schemeClr val="tx1"/>
                </a:solidFill>
              </a:rPr>
              <a:t>Required Supporting Documentation</a:t>
            </a:r>
          </a:p>
          <a:p>
            <a:pPr>
              <a:buFont typeface="Wingdings" panose="05000000000000000000" pitchFamily="2" charset="2"/>
              <a:buChar char="v"/>
            </a:pPr>
            <a:r>
              <a:rPr lang="en-US" sz="1400" dirty="0">
                <a:solidFill>
                  <a:srgbClr val="FF0000"/>
                </a:solidFill>
              </a:rPr>
              <a:t>RX signed within one year, ICD 10 Diagnosis with Freq and Duration</a:t>
            </a:r>
          </a:p>
          <a:p>
            <a:pPr>
              <a:buFont typeface="Wingdings" panose="05000000000000000000" pitchFamily="2" charset="2"/>
              <a:buChar char="v"/>
            </a:pPr>
            <a:r>
              <a:rPr lang="en-US" sz="1400" dirty="0">
                <a:solidFill>
                  <a:srgbClr val="FF0000"/>
                </a:solidFill>
              </a:rPr>
              <a:t>A current comprehensive glucose level log</a:t>
            </a:r>
          </a:p>
          <a:p>
            <a:pPr>
              <a:buFont typeface="Wingdings" panose="05000000000000000000" pitchFamily="2" charset="2"/>
              <a:buChar char="v"/>
            </a:pPr>
            <a:r>
              <a:rPr lang="en-US" sz="1400" dirty="0">
                <a:solidFill>
                  <a:srgbClr val="FF0000"/>
                </a:solidFill>
              </a:rPr>
              <a:t>Clinical Documentation completed within one year of the request.  Must support the medical necessity that is described </a:t>
            </a:r>
            <a:r>
              <a:rPr lang="en-US" sz="1100" i="1" dirty="0">
                <a:solidFill>
                  <a:srgbClr val="FF0000"/>
                </a:solidFill>
              </a:rPr>
              <a:t>(I.e., physician visit notes; any other relevant discipline visit notes laboratory results; diagnostic test results; records of repeated metrics such as weights, blood sugars logs, Ac1 readings)</a:t>
            </a:r>
          </a:p>
          <a:p>
            <a:pPr>
              <a:buNone/>
            </a:pPr>
            <a:endParaRPr lang="en-US" sz="1400" b="1" u="sng" dirty="0">
              <a:solidFill>
                <a:srgbClr val="FF0000"/>
              </a:solidFill>
            </a:endParaRPr>
          </a:p>
          <a:p>
            <a:pPr>
              <a:buNone/>
            </a:pPr>
            <a:r>
              <a:rPr lang="en-US" sz="1800" b="1" u="sng" dirty="0">
                <a:solidFill>
                  <a:srgbClr val="FF0000"/>
                </a:solidFill>
              </a:rPr>
              <a:t>Note: </a:t>
            </a:r>
          </a:p>
          <a:p>
            <a:pPr>
              <a:buNone/>
            </a:pPr>
            <a:r>
              <a:rPr lang="en-US" sz="2000" dirty="0"/>
              <a:t>These codes may be entered all on one review</a:t>
            </a:r>
          </a:p>
          <a:p>
            <a:pPr>
              <a:buNone/>
            </a:pPr>
            <a:endParaRPr lang="en-US" dirty="0"/>
          </a:p>
        </p:txBody>
      </p:sp>
      <p:sp>
        <p:nvSpPr>
          <p:cNvPr id="6" name="Title 5">
            <a:extLst>
              <a:ext uri="{FF2B5EF4-FFF2-40B4-BE49-F238E27FC236}">
                <a16:creationId xmlns:a16="http://schemas.microsoft.com/office/drawing/2014/main" id="{B44530D3-BA21-403E-8811-B7FAC941C9F1}"/>
              </a:ext>
            </a:extLst>
          </p:cNvPr>
          <p:cNvSpPr>
            <a:spLocks noGrp="1"/>
          </p:cNvSpPr>
          <p:nvPr>
            <p:ph type="title"/>
          </p:nvPr>
        </p:nvSpPr>
        <p:spPr/>
        <p:txBody>
          <a:bodyPr/>
          <a:lstStyle/>
          <a:p>
            <a:pPr algn="ctr"/>
            <a:r>
              <a:rPr lang="en-US" dirty="0"/>
              <a:t>Special Services</a:t>
            </a:r>
            <a:br>
              <a:rPr lang="en-US" dirty="0"/>
            </a:br>
            <a:r>
              <a:rPr lang="en-US" dirty="0"/>
              <a:t>Glucose Monitoring</a:t>
            </a:r>
          </a:p>
        </p:txBody>
      </p:sp>
      <p:sp>
        <p:nvSpPr>
          <p:cNvPr id="4" name="Slide Number Placeholder 3">
            <a:extLst>
              <a:ext uri="{FF2B5EF4-FFF2-40B4-BE49-F238E27FC236}">
                <a16:creationId xmlns:a16="http://schemas.microsoft.com/office/drawing/2014/main" id="{96DA5A84-EDB3-4192-AE11-A41855AA4485}"/>
              </a:ext>
            </a:extLst>
          </p:cNvPr>
          <p:cNvSpPr>
            <a:spLocks noGrp="1"/>
          </p:cNvSpPr>
          <p:nvPr>
            <p:ph type="sldNum" sz="quarter" idx="10"/>
          </p:nvPr>
        </p:nvSpPr>
        <p:spPr/>
        <p:txBody>
          <a:bodyPr/>
          <a:lstStyle/>
          <a:p>
            <a:pPr>
              <a:defRPr/>
            </a:pPr>
            <a:fld id="{76BD4361-D120-47FC-B2AD-993849DE96B8}" type="slidenum">
              <a:rPr lang="en-US" smtClean="0"/>
              <a:pPr>
                <a:defRPr/>
              </a:pPr>
              <a:t>17</a:t>
            </a:fld>
            <a:endParaRPr lang="en-US" dirty="0"/>
          </a:p>
        </p:txBody>
      </p:sp>
    </p:spTree>
    <p:extLst>
      <p:ext uri="{BB962C8B-B14F-4D97-AF65-F5344CB8AC3E}">
        <p14:creationId xmlns:p14="http://schemas.microsoft.com/office/powerpoint/2010/main" val="2080964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C37C61-B70C-453F-BFAC-BBE88C43565C}"/>
              </a:ext>
            </a:extLst>
          </p:cNvPr>
          <p:cNvSpPr>
            <a:spLocks noGrp="1"/>
          </p:cNvSpPr>
          <p:nvPr>
            <p:ph sz="half" idx="1"/>
          </p:nvPr>
        </p:nvSpPr>
        <p:spPr>
          <a:xfrm>
            <a:off x="457200" y="1524000"/>
            <a:ext cx="4038600" cy="4114800"/>
          </a:xfrm>
        </p:spPr>
        <p:txBody>
          <a:bodyPr>
            <a:normAutofit/>
          </a:bodyPr>
          <a:lstStyle/>
          <a:p>
            <a:endParaRPr lang="en-US" sz="1400" b="1" dirty="0"/>
          </a:p>
          <a:p>
            <a:pPr>
              <a:buFont typeface="Wingdings" panose="05000000000000000000" pitchFamily="2" charset="2"/>
              <a:buChar char="q"/>
            </a:pPr>
            <a:r>
              <a:rPr lang="en-US" sz="1400" dirty="0"/>
              <a:t>Enter Your Code</a:t>
            </a:r>
          </a:p>
          <a:p>
            <a:pPr>
              <a:buFont typeface="Wingdings" panose="05000000000000000000" pitchFamily="2" charset="2"/>
              <a:buChar char="q"/>
            </a:pPr>
            <a:r>
              <a:rPr lang="en-US" sz="1400" dirty="0"/>
              <a:t>Select the appropriate modifier </a:t>
            </a:r>
          </a:p>
          <a:p>
            <a:pPr>
              <a:buFont typeface="Wingdings" panose="05000000000000000000" pitchFamily="2" charset="2"/>
              <a:buChar char="q"/>
            </a:pPr>
            <a:r>
              <a:rPr lang="en-US" sz="1400" dirty="0"/>
              <a:t>From/Thru Date is your authorization Date Span-You can request up to 180 Days</a:t>
            </a:r>
          </a:p>
          <a:p>
            <a:pPr>
              <a:buFont typeface="Wingdings" panose="05000000000000000000" pitchFamily="2" charset="2"/>
              <a:buChar char="q"/>
            </a:pPr>
            <a:r>
              <a:rPr lang="en-US" sz="1400" dirty="0"/>
              <a:t>Enter the Price-Per Unit, not the total of all units</a:t>
            </a:r>
          </a:p>
          <a:p>
            <a:pPr marL="0" indent="0">
              <a:buNone/>
            </a:pPr>
            <a:r>
              <a:rPr lang="en-US" sz="1400" b="1" dirty="0"/>
              <a:t>	Example: Recipient needs 10 cases of 	wipes a month for 6 months at $7.00 a 	case.  You will enter the price as $7.00</a:t>
            </a:r>
          </a:p>
          <a:p>
            <a:pPr>
              <a:buFont typeface="Wingdings" panose="05000000000000000000" pitchFamily="2" charset="2"/>
              <a:buChar char="q"/>
            </a:pPr>
            <a:r>
              <a:rPr lang="en-US" sz="1400" dirty="0"/>
              <a:t>Total Units = Total Units for the Date Span entered</a:t>
            </a:r>
          </a:p>
          <a:p>
            <a:pPr marL="0" indent="0">
              <a:buNone/>
            </a:pPr>
            <a:r>
              <a:rPr lang="en-US" sz="1400" b="1" dirty="0"/>
              <a:t>Reminder:</a:t>
            </a:r>
            <a:r>
              <a:rPr lang="en-US" sz="1400" dirty="0"/>
              <a:t> If you have more than one request for a MISC DME supply, these requests must be entered into </a:t>
            </a:r>
            <a:r>
              <a:rPr lang="en-US" sz="1400" dirty="0" err="1"/>
              <a:t>eQSuite</a:t>
            </a:r>
            <a:r>
              <a:rPr lang="en-US" sz="1400" dirty="0"/>
              <a:t>® separately.</a:t>
            </a:r>
          </a:p>
          <a:p>
            <a:endParaRPr lang="en-US" sz="1400" dirty="0"/>
          </a:p>
        </p:txBody>
      </p:sp>
      <p:sp>
        <p:nvSpPr>
          <p:cNvPr id="4" name="Slide Number Placeholder 3">
            <a:extLst>
              <a:ext uri="{FF2B5EF4-FFF2-40B4-BE49-F238E27FC236}">
                <a16:creationId xmlns:a16="http://schemas.microsoft.com/office/drawing/2014/main" id="{5424F79C-0404-4C14-BCA9-FCA9E33A2E26}"/>
              </a:ext>
            </a:extLst>
          </p:cNvPr>
          <p:cNvSpPr>
            <a:spLocks noGrp="1"/>
          </p:cNvSpPr>
          <p:nvPr>
            <p:ph type="sldNum" sz="quarter" idx="10"/>
          </p:nvPr>
        </p:nvSpPr>
        <p:spPr/>
        <p:txBody>
          <a:bodyPr/>
          <a:lstStyle/>
          <a:p>
            <a:pPr>
              <a:defRPr/>
            </a:pPr>
            <a:fld id="{76BD4361-D120-47FC-B2AD-993849DE96B8}" type="slidenum">
              <a:rPr lang="en-US" smtClean="0"/>
              <a:pPr>
                <a:defRPr/>
              </a:pPr>
              <a:t>18</a:t>
            </a:fld>
            <a:endParaRPr lang="en-US" dirty="0"/>
          </a:p>
        </p:txBody>
      </p:sp>
      <p:sp>
        <p:nvSpPr>
          <p:cNvPr id="5" name="Title 4">
            <a:extLst>
              <a:ext uri="{FF2B5EF4-FFF2-40B4-BE49-F238E27FC236}">
                <a16:creationId xmlns:a16="http://schemas.microsoft.com/office/drawing/2014/main" id="{E88CAE37-1F2C-4BD1-8309-DAE284A20CCC}"/>
              </a:ext>
            </a:extLst>
          </p:cNvPr>
          <p:cNvSpPr>
            <a:spLocks noGrp="1"/>
          </p:cNvSpPr>
          <p:nvPr>
            <p:ph type="title"/>
          </p:nvPr>
        </p:nvSpPr>
        <p:spPr/>
        <p:txBody>
          <a:bodyPr/>
          <a:lstStyle/>
          <a:p>
            <a:pPr algn="ctr"/>
            <a:r>
              <a:rPr lang="en-US" dirty="0"/>
              <a:t>Entry for Special Services</a:t>
            </a:r>
          </a:p>
        </p:txBody>
      </p:sp>
      <p:sp>
        <p:nvSpPr>
          <p:cNvPr id="11" name="Callout: Line 10">
            <a:extLst>
              <a:ext uri="{FF2B5EF4-FFF2-40B4-BE49-F238E27FC236}">
                <a16:creationId xmlns:a16="http://schemas.microsoft.com/office/drawing/2014/main" id="{4644EC44-8825-4A87-9C6B-3C413AFD4FF6}"/>
              </a:ext>
            </a:extLst>
          </p:cNvPr>
          <p:cNvSpPr/>
          <p:nvPr/>
        </p:nvSpPr>
        <p:spPr>
          <a:xfrm>
            <a:off x="6786282" y="1937683"/>
            <a:ext cx="1219200" cy="233464"/>
          </a:xfrm>
          <a:prstGeom prst="borderCallout1">
            <a:avLst>
              <a:gd name="adj1" fmla="val 6985"/>
              <a:gd name="adj2" fmla="val 2696"/>
              <a:gd name="adj3" fmla="val 112500"/>
              <a:gd name="adj4" fmla="val -38333"/>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solidFill>
                  <a:schemeClr val="tx1"/>
                </a:solidFill>
              </a:rPr>
              <a:t>Enter HCPCS Code</a:t>
            </a:r>
          </a:p>
        </p:txBody>
      </p:sp>
      <p:sp>
        <p:nvSpPr>
          <p:cNvPr id="12" name="Callout: Line 11">
            <a:extLst>
              <a:ext uri="{FF2B5EF4-FFF2-40B4-BE49-F238E27FC236}">
                <a16:creationId xmlns:a16="http://schemas.microsoft.com/office/drawing/2014/main" id="{EFFF2635-62BA-4400-8932-43784619B741}"/>
              </a:ext>
            </a:extLst>
          </p:cNvPr>
          <p:cNvSpPr/>
          <p:nvPr/>
        </p:nvSpPr>
        <p:spPr>
          <a:xfrm>
            <a:off x="7342094" y="3191997"/>
            <a:ext cx="1305484" cy="309285"/>
          </a:xfrm>
          <a:prstGeom prst="borderCallout1">
            <a:avLst>
              <a:gd name="adj1" fmla="val 1359"/>
              <a:gd name="adj2" fmla="val 1244"/>
              <a:gd name="adj3" fmla="val 71921"/>
              <a:gd name="adj4" fmla="val -1579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solidFill>
                  <a:schemeClr val="tx1"/>
                </a:solidFill>
              </a:rPr>
              <a:t>Enter authorization date span</a:t>
            </a:r>
          </a:p>
        </p:txBody>
      </p:sp>
      <p:sp>
        <p:nvSpPr>
          <p:cNvPr id="13" name="Callout: Line 12">
            <a:extLst>
              <a:ext uri="{FF2B5EF4-FFF2-40B4-BE49-F238E27FC236}">
                <a16:creationId xmlns:a16="http://schemas.microsoft.com/office/drawing/2014/main" id="{9780CC41-67F6-4846-A30F-EB72527E43DB}"/>
              </a:ext>
            </a:extLst>
          </p:cNvPr>
          <p:cNvSpPr/>
          <p:nvPr/>
        </p:nvSpPr>
        <p:spPr>
          <a:xfrm>
            <a:off x="7305116" y="3695699"/>
            <a:ext cx="1305484" cy="309284"/>
          </a:xfrm>
          <a:prstGeom prst="borderCallout1">
            <a:avLst>
              <a:gd name="adj1" fmla="val -1539"/>
              <a:gd name="adj2" fmla="val 1386"/>
              <a:gd name="adj3" fmla="val 100907"/>
              <a:gd name="adj4" fmla="val -7119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solidFill>
                  <a:schemeClr val="tx1"/>
                </a:solidFill>
              </a:rPr>
              <a:t>Enter price for 1 unit</a:t>
            </a:r>
          </a:p>
        </p:txBody>
      </p:sp>
      <p:sp>
        <p:nvSpPr>
          <p:cNvPr id="14" name="Callout: Line 13">
            <a:extLst>
              <a:ext uri="{FF2B5EF4-FFF2-40B4-BE49-F238E27FC236}">
                <a16:creationId xmlns:a16="http://schemas.microsoft.com/office/drawing/2014/main" id="{66384F54-819E-4F07-8CDF-477CA0743826}"/>
              </a:ext>
            </a:extLst>
          </p:cNvPr>
          <p:cNvSpPr/>
          <p:nvPr/>
        </p:nvSpPr>
        <p:spPr>
          <a:xfrm>
            <a:off x="7149357" y="4141780"/>
            <a:ext cx="1461243" cy="365125"/>
          </a:xfrm>
          <a:prstGeom prst="borderCallout1">
            <a:avLst>
              <a:gd name="adj1" fmla="val 4019"/>
              <a:gd name="adj2" fmla="val 1111"/>
              <a:gd name="adj3" fmla="val 51119"/>
              <a:gd name="adj4" fmla="val -50000"/>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solidFill>
                  <a:schemeClr val="tx1"/>
                </a:solidFill>
              </a:rPr>
              <a:t>Enter total units for entire date span</a:t>
            </a:r>
          </a:p>
        </p:txBody>
      </p:sp>
      <p:pic>
        <p:nvPicPr>
          <p:cNvPr id="9" name="Content Placeholder 8">
            <a:extLst>
              <a:ext uri="{FF2B5EF4-FFF2-40B4-BE49-F238E27FC236}">
                <a16:creationId xmlns:a16="http://schemas.microsoft.com/office/drawing/2014/main" id="{7AA032F5-B56C-4EA5-941F-A62847DB1C17}"/>
              </a:ext>
            </a:extLst>
          </p:cNvPr>
          <p:cNvPicPr>
            <a:picLocks noGrp="1" noChangeAspect="1"/>
          </p:cNvPicPr>
          <p:nvPr>
            <p:ph sz="half" idx="2"/>
          </p:nvPr>
        </p:nvPicPr>
        <p:blipFill>
          <a:blip r:embed="rId2"/>
          <a:stretch>
            <a:fillRect/>
          </a:stretch>
        </p:blipFill>
        <p:spPr>
          <a:xfrm>
            <a:off x="4648200" y="1524000"/>
            <a:ext cx="4038600" cy="3999845"/>
          </a:xfrm>
        </p:spPr>
      </p:pic>
    </p:spTree>
    <p:extLst>
      <p:ext uri="{BB962C8B-B14F-4D97-AF65-F5344CB8AC3E}">
        <p14:creationId xmlns:p14="http://schemas.microsoft.com/office/powerpoint/2010/main" val="3733879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A38F1A-502E-4F7C-9C98-9B67665C7BE3}"/>
              </a:ext>
            </a:extLst>
          </p:cNvPr>
          <p:cNvSpPr>
            <a:spLocks noGrp="1"/>
          </p:cNvSpPr>
          <p:nvPr>
            <p:ph sz="half" idx="1"/>
          </p:nvPr>
        </p:nvSpPr>
        <p:spPr>
          <a:xfrm>
            <a:off x="457199" y="1295400"/>
            <a:ext cx="2269503" cy="4571999"/>
          </a:xfrm>
        </p:spPr>
        <p:txBody>
          <a:bodyPr>
            <a:normAutofit fontScale="32500" lnSpcReduction="20000"/>
          </a:bodyPr>
          <a:lstStyle/>
          <a:p>
            <a:r>
              <a:rPr lang="en-US" sz="4300" dirty="0"/>
              <a:t>Pricing determinations may be viewed in the D7 report in </a:t>
            </a:r>
            <a:r>
              <a:rPr lang="en-US" sz="4300" dirty="0" err="1"/>
              <a:t>eQSuite</a:t>
            </a:r>
            <a:r>
              <a:rPr lang="en-US" sz="4300" dirty="0"/>
              <a:t>®</a:t>
            </a:r>
          </a:p>
          <a:p>
            <a:endParaRPr lang="en-US" sz="4300" dirty="0"/>
          </a:p>
          <a:p>
            <a:r>
              <a:rPr lang="en-US" sz="4300" dirty="0"/>
              <a:t>Pricing is based on AHCA maximum payment guidelines and is not negotiable. eQHealth does not have the authority to negotiate, alter, or apply any other pricing strategy. Pricing information is available prior to a medical necessity determination.  This information does not guarantee approval of the request nor payment for services.</a:t>
            </a:r>
          </a:p>
          <a:p>
            <a:endParaRPr lang="en-US" sz="1500" dirty="0"/>
          </a:p>
          <a:p>
            <a:endParaRPr lang="en-US" dirty="0"/>
          </a:p>
        </p:txBody>
      </p:sp>
      <p:pic>
        <p:nvPicPr>
          <p:cNvPr id="7" name="Content Placeholder 6">
            <a:extLst>
              <a:ext uri="{FF2B5EF4-FFF2-40B4-BE49-F238E27FC236}">
                <a16:creationId xmlns:a16="http://schemas.microsoft.com/office/drawing/2014/main" id="{04AD6565-5129-4017-82F7-D15F6EBADA86}"/>
              </a:ext>
            </a:extLst>
          </p:cNvPr>
          <p:cNvPicPr>
            <a:picLocks noGrp="1" noChangeAspect="1"/>
          </p:cNvPicPr>
          <p:nvPr>
            <p:ph sz="half" idx="2"/>
          </p:nvPr>
        </p:nvPicPr>
        <p:blipFill>
          <a:blip r:embed="rId2"/>
          <a:stretch>
            <a:fillRect/>
          </a:stretch>
        </p:blipFill>
        <p:spPr>
          <a:xfrm>
            <a:off x="2726703" y="1371600"/>
            <a:ext cx="5911631" cy="4767384"/>
          </a:xfrm>
        </p:spPr>
      </p:pic>
      <p:sp>
        <p:nvSpPr>
          <p:cNvPr id="4" name="Slide Number Placeholder 3">
            <a:extLst>
              <a:ext uri="{FF2B5EF4-FFF2-40B4-BE49-F238E27FC236}">
                <a16:creationId xmlns:a16="http://schemas.microsoft.com/office/drawing/2014/main" id="{45F46EBE-5D00-4C5F-AF92-F314B9676E82}"/>
              </a:ext>
            </a:extLst>
          </p:cNvPr>
          <p:cNvSpPr>
            <a:spLocks noGrp="1"/>
          </p:cNvSpPr>
          <p:nvPr>
            <p:ph type="sldNum" sz="quarter" idx="10"/>
          </p:nvPr>
        </p:nvSpPr>
        <p:spPr/>
        <p:txBody>
          <a:bodyPr/>
          <a:lstStyle/>
          <a:p>
            <a:pPr>
              <a:defRPr/>
            </a:pPr>
            <a:fld id="{76BD4361-D120-47FC-B2AD-993849DE96B8}" type="slidenum">
              <a:rPr lang="en-US" smtClean="0"/>
              <a:pPr>
                <a:defRPr/>
              </a:pPr>
              <a:t>19</a:t>
            </a:fld>
            <a:endParaRPr lang="en-US" dirty="0"/>
          </a:p>
        </p:txBody>
      </p:sp>
      <p:sp>
        <p:nvSpPr>
          <p:cNvPr id="5" name="Title 4">
            <a:extLst>
              <a:ext uri="{FF2B5EF4-FFF2-40B4-BE49-F238E27FC236}">
                <a16:creationId xmlns:a16="http://schemas.microsoft.com/office/drawing/2014/main" id="{735AB408-563A-4D44-B8CC-0DC2DF71B802}"/>
              </a:ext>
            </a:extLst>
          </p:cNvPr>
          <p:cNvSpPr>
            <a:spLocks noGrp="1"/>
          </p:cNvSpPr>
          <p:nvPr>
            <p:ph type="title"/>
          </p:nvPr>
        </p:nvSpPr>
        <p:spPr>
          <a:xfrm>
            <a:off x="457200" y="205565"/>
            <a:ext cx="8229600" cy="937435"/>
          </a:xfrm>
        </p:spPr>
        <p:txBody>
          <a:bodyPr>
            <a:normAutofit fontScale="90000"/>
          </a:bodyPr>
          <a:lstStyle/>
          <a:p>
            <a:pPr algn="ctr"/>
            <a:r>
              <a:rPr lang="en-US" sz="3200" dirty="0"/>
              <a:t>D7 Report</a:t>
            </a:r>
            <a:br>
              <a:rPr lang="en-US" sz="3200" dirty="0"/>
            </a:br>
            <a:r>
              <a:rPr lang="en-US" sz="3200" dirty="0"/>
              <a:t>DME Web Review Request Print Out</a:t>
            </a:r>
            <a:endParaRPr lang="en-US" dirty="0"/>
          </a:p>
        </p:txBody>
      </p:sp>
      <p:sp>
        <p:nvSpPr>
          <p:cNvPr id="8" name="Rectangle 7">
            <a:extLst>
              <a:ext uri="{FF2B5EF4-FFF2-40B4-BE49-F238E27FC236}">
                <a16:creationId xmlns:a16="http://schemas.microsoft.com/office/drawing/2014/main" id="{A2F39ECC-4A5B-4921-AFFD-8C07FC4F1A2C}"/>
              </a:ext>
            </a:extLst>
          </p:cNvPr>
          <p:cNvSpPr/>
          <p:nvPr/>
        </p:nvSpPr>
        <p:spPr>
          <a:xfrm>
            <a:off x="2819400" y="4524866"/>
            <a:ext cx="2798975" cy="609600"/>
          </a:xfrm>
          <a:prstGeom prst="rect">
            <a:avLst/>
          </a:prstGeom>
          <a:noFill/>
          <a:ln w="127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991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B9D12A6-FAF4-464C-8959-CAF4CE56C70A}"/>
              </a:ext>
            </a:extLst>
          </p:cNvPr>
          <p:cNvSpPr>
            <a:spLocks noGrp="1"/>
          </p:cNvSpPr>
          <p:nvPr>
            <p:ph type="title"/>
          </p:nvPr>
        </p:nvSpPr>
        <p:spPr/>
        <p:txBody>
          <a:bodyPr/>
          <a:lstStyle/>
          <a:p>
            <a:pPr algn="ctr"/>
            <a:r>
              <a:rPr lang="en-US" dirty="0"/>
              <a:t>Overview of </a:t>
            </a:r>
            <a:r>
              <a:rPr lang="en-US" dirty="0" err="1"/>
              <a:t>eQsuite</a:t>
            </a:r>
            <a:r>
              <a:rPr lang="en-US" sz="3600" dirty="0">
                <a:effectLst>
                  <a:outerShdw blurRad="38100" dist="38100" dir="2700000" algn="tl">
                    <a:srgbClr val="000000">
                      <a:alpha val="43137"/>
                    </a:srgbClr>
                  </a:outerShdw>
                </a:effectLst>
                <a:cs typeface="Arial" charset="0"/>
              </a:rPr>
              <a:t>®</a:t>
            </a:r>
            <a:r>
              <a:rPr lang="en-US" dirty="0"/>
              <a:t> </a:t>
            </a:r>
          </a:p>
        </p:txBody>
      </p:sp>
      <p:sp>
        <p:nvSpPr>
          <p:cNvPr id="4" name="Slide Number Placeholder 3">
            <a:extLst>
              <a:ext uri="{FF2B5EF4-FFF2-40B4-BE49-F238E27FC236}">
                <a16:creationId xmlns:a16="http://schemas.microsoft.com/office/drawing/2014/main" id="{CB9DFD0E-03C7-4B71-BF5C-B232BA77FE21}"/>
              </a:ext>
            </a:extLst>
          </p:cNvPr>
          <p:cNvSpPr>
            <a:spLocks noGrp="1"/>
          </p:cNvSpPr>
          <p:nvPr>
            <p:ph type="sldNum" sz="quarter" idx="10"/>
          </p:nvPr>
        </p:nvSpPr>
        <p:spPr/>
        <p:txBody>
          <a:bodyPr/>
          <a:lstStyle/>
          <a:p>
            <a:pPr>
              <a:defRPr/>
            </a:pPr>
            <a:fld id="{76BD4361-D120-47FC-B2AD-993849DE96B8}" type="slidenum">
              <a:rPr lang="en-US" smtClean="0"/>
              <a:pPr>
                <a:defRPr/>
              </a:pPr>
              <a:t>2</a:t>
            </a:fld>
            <a:endParaRPr lang="en-US" dirty="0"/>
          </a:p>
        </p:txBody>
      </p:sp>
      <p:graphicFrame>
        <p:nvGraphicFramePr>
          <p:cNvPr id="9" name="Content Placeholder 4">
            <a:extLst>
              <a:ext uri="{FF2B5EF4-FFF2-40B4-BE49-F238E27FC236}">
                <a16:creationId xmlns:a16="http://schemas.microsoft.com/office/drawing/2014/main" id="{47B22E97-6911-469E-89A4-5254B09A79BE}"/>
              </a:ext>
            </a:extLst>
          </p:cNvPr>
          <p:cNvGraphicFramePr>
            <a:graphicFrameLocks noGrp="1"/>
          </p:cNvGraphicFramePr>
          <p:nvPr>
            <p:ph idx="1"/>
          </p:nvPr>
        </p:nvGraphicFramePr>
        <p:xfrm>
          <a:off x="457200" y="1143000"/>
          <a:ext cx="82296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62420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CC11F86-0820-4307-9C9F-EE2A3B879BCC}"/>
              </a:ext>
            </a:extLst>
          </p:cNvPr>
          <p:cNvSpPr>
            <a:spLocks noGrp="1"/>
          </p:cNvSpPr>
          <p:nvPr>
            <p:ph type="title"/>
          </p:nvPr>
        </p:nvSpPr>
        <p:spPr/>
        <p:txBody>
          <a:bodyPr/>
          <a:lstStyle/>
          <a:p>
            <a:r>
              <a:rPr lang="en-US" dirty="0"/>
              <a:t>Live Demonstration</a:t>
            </a:r>
          </a:p>
        </p:txBody>
      </p:sp>
      <p:sp>
        <p:nvSpPr>
          <p:cNvPr id="4" name="Slide Number Placeholder 3">
            <a:extLst>
              <a:ext uri="{FF2B5EF4-FFF2-40B4-BE49-F238E27FC236}">
                <a16:creationId xmlns:a16="http://schemas.microsoft.com/office/drawing/2014/main" id="{E8F24A1A-2FD5-4463-91EC-82EDF8CC869E}"/>
              </a:ext>
            </a:extLst>
          </p:cNvPr>
          <p:cNvSpPr>
            <a:spLocks noGrp="1"/>
          </p:cNvSpPr>
          <p:nvPr>
            <p:ph type="sldNum" sz="quarter" idx="10"/>
          </p:nvPr>
        </p:nvSpPr>
        <p:spPr/>
        <p:txBody>
          <a:bodyPr/>
          <a:lstStyle/>
          <a:p>
            <a:pPr>
              <a:defRPr/>
            </a:pPr>
            <a:fld id="{76BD4361-D120-47FC-B2AD-993849DE96B8}" type="slidenum">
              <a:rPr lang="en-US" smtClean="0"/>
              <a:pPr>
                <a:defRPr/>
              </a:pPr>
              <a:t>20</a:t>
            </a:fld>
            <a:endParaRPr lang="en-US" dirty="0"/>
          </a:p>
        </p:txBody>
      </p:sp>
    </p:spTree>
    <p:extLst>
      <p:ext uri="{BB962C8B-B14F-4D97-AF65-F5344CB8AC3E}">
        <p14:creationId xmlns:p14="http://schemas.microsoft.com/office/powerpoint/2010/main" val="1395641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165467-950F-43BD-A29C-6C23495A5D1B}"/>
              </a:ext>
            </a:extLst>
          </p:cNvPr>
          <p:cNvSpPr>
            <a:spLocks noGrp="1"/>
          </p:cNvSpPr>
          <p:nvPr>
            <p:ph type="title"/>
          </p:nvPr>
        </p:nvSpPr>
        <p:spPr/>
        <p:txBody>
          <a:bodyPr/>
          <a:lstStyle/>
          <a:p>
            <a:pPr algn="ctr"/>
            <a:r>
              <a:rPr lang="en-US" dirty="0"/>
              <a:t>eQHealth Resources</a:t>
            </a:r>
          </a:p>
        </p:txBody>
      </p:sp>
      <p:sp>
        <p:nvSpPr>
          <p:cNvPr id="4" name="Slide Number Placeholder 3">
            <a:extLst>
              <a:ext uri="{FF2B5EF4-FFF2-40B4-BE49-F238E27FC236}">
                <a16:creationId xmlns:a16="http://schemas.microsoft.com/office/drawing/2014/main" id="{83199829-7A35-4CF9-8269-418336AB49AE}"/>
              </a:ext>
            </a:extLst>
          </p:cNvPr>
          <p:cNvSpPr>
            <a:spLocks noGrp="1"/>
          </p:cNvSpPr>
          <p:nvPr>
            <p:ph type="sldNum" sz="quarter" idx="10"/>
          </p:nvPr>
        </p:nvSpPr>
        <p:spPr/>
        <p:txBody>
          <a:bodyPr/>
          <a:lstStyle/>
          <a:p>
            <a:pPr>
              <a:defRPr/>
            </a:pPr>
            <a:fld id="{76BD4361-D120-47FC-B2AD-993849DE96B8}" type="slidenum">
              <a:rPr lang="en-US" smtClean="0"/>
              <a:pPr>
                <a:defRPr/>
              </a:pPr>
              <a:t>21</a:t>
            </a:fld>
            <a:endParaRPr lang="en-US" dirty="0"/>
          </a:p>
        </p:txBody>
      </p:sp>
      <p:graphicFrame>
        <p:nvGraphicFramePr>
          <p:cNvPr id="5" name="Content Placeholder 5">
            <a:extLst>
              <a:ext uri="{FF2B5EF4-FFF2-40B4-BE49-F238E27FC236}">
                <a16:creationId xmlns:a16="http://schemas.microsoft.com/office/drawing/2014/main" id="{9BDBBD4A-51AE-40BC-A918-D6A165A0EBC3}"/>
              </a:ext>
            </a:extLst>
          </p:cNvPr>
          <p:cNvGraphicFramePr>
            <a:graphicFrameLocks noGrp="1"/>
          </p:cNvGraphicFramePr>
          <p:nvPr>
            <p:ph idx="1"/>
            <p:extLst>
              <p:ext uri="{D42A27DB-BD31-4B8C-83A1-F6EECF244321}">
                <p14:modId xmlns:p14="http://schemas.microsoft.com/office/powerpoint/2010/main" val="4001367453"/>
              </p:ext>
            </p:extLst>
          </p:nvPr>
        </p:nvGraphicFramePr>
        <p:xfrm>
          <a:off x="457200" y="1143000"/>
          <a:ext cx="82296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3474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83008F-CD14-41B1-A994-685A6764B243}"/>
              </a:ext>
            </a:extLst>
          </p:cNvPr>
          <p:cNvSpPr>
            <a:spLocks noGrp="1"/>
          </p:cNvSpPr>
          <p:nvPr>
            <p:ph sz="half" idx="1"/>
          </p:nvPr>
        </p:nvSpPr>
        <p:spPr>
          <a:xfrm>
            <a:off x="457200" y="1143000"/>
            <a:ext cx="3733800" cy="4724399"/>
          </a:xfrm>
        </p:spPr>
        <p:txBody>
          <a:bodyPr>
            <a:normAutofit fontScale="85000" lnSpcReduction="10000"/>
          </a:bodyPr>
          <a:lstStyle/>
          <a:p>
            <a:pPr marL="0" indent="0" algn="ctr">
              <a:buNone/>
            </a:pPr>
            <a:r>
              <a:rPr lang="en-US" b="1" u="sng" dirty="0"/>
              <a:t>New Users: </a:t>
            </a:r>
          </a:p>
          <a:p>
            <a:pPr marL="0" indent="0" algn="ctr">
              <a:buNone/>
            </a:pPr>
            <a:r>
              <a:rPr lang="en-US" dirty="0"/>
              <a:t>You will need to complete and submit an access form.</a:t>
            </a:r>
          </a:p>
          <a:p>
            <a:pPr algn="ctr">
              <a:buNone/>
            </a:pPr>
            <a:r>
              <a:rPr lang="en-US" sz="1800" i="1" dirty="0">
                <a:solidFill>
                  <a:srgbClr val="FF0000"/>
                </a:solidFill>
              </a:rPr>
              <a:t>       (Once received and entered you will receive an email confirmation with your username and password)</a:t>
            </a:r>
          </a:p>
          <a:p>
            <a:endParaRPr lang="en-US" sz="1800" dirty="0"/>
          </a:p>
          <a:p>
            <a:pPr marL="0" indent="0" algn="ctr">
              <a:buNone/>
            </a:pPr>
            <a:r>
              <a:rPr lang="en-US" b="1" u="sng" dirty="0"/>
              <a:t>System Administrator: </a:t>
            </a:r>
          </a:p>
          <a:p>
            <a:pPr>
              <a:buFont typeface="Wingdings" panose="05000000000000000000" pitchFamily="2" charset="2"/>
              <a:buChar char="ü"/>
            </a:pPr>
            <a:r>
              <a:rPr lang="en-US" dirty="0"/>
              <a:t>The person assigned will be responsible keeping all user accounts updated. </a:t>
            </a:r>
            <a:r>
              <a:rPr lang="en-US" sz="1600" i="1" dirty="0"/>
              <a:t>(Email address/phone numbers etc.)</a:t>
            </a:r>
          </a:p>
          <a:p>
            <a:pPr>
              <a:buFont typeface="Wingdings" panose="05000000000000000000" pitchFamily="2" charset="2"/>
              <a:buChar char="ü"/>
            </a:pPr>
            <a:r>
              <a:rPr lang="en-US" dirty="0"/>
              <a:t>You will have the ability to create additional User Accounts.</a:t>
            </a:r>
          </a:p>
          <a:p>
            <a:pPr>
              <a:buFont typeface="Wingdings" panose="05000000000000000000" pitchFamily="2" charset="2"/>
              <a:buChar char="ü"/>
            </a:pPr>
            <a:r>
              <a:rPr lang="en-US" dirty="0"/>
              <a:t>Keeping all users informed of any updates or notifications sent from eQHealth.</a:t>
            </a:r>
          </a:p>
          <a:p>
            <a:endParaRPr lang="en-US" dirty="0"/>
          </a:p>
        </p:txBody>
      </p:sp>
      <p:sp>
        <p:nvSpPr>
          <p:cNvPr id="4" name="Slide Number Placeholder 3">
            <a:extLst>
              <a:ext uri="{FF2B5EF4-FFF2-40B4-BE49-F238E27FC236}">
                <a16:creationId xmlns:a16="http://schemas.microsoft.com/office/drawing/2014/main" id="{1AFAF4B2-5581-4D88-A44A-B7F90823D611}"/>
              </a:ext>
            </a:extLst>
          </p:cNvPr>
          <p:cNvSpPr>
            <a:spLocks noGrp="1"/>
          </p:cNvSpPr>
          <p:nvPr>
            <p:ph type="sldNum" sz="quarter" idx="10"/>
          </p:nvPr>
        </p:nvSpPr>
        <p:spPr/>
        <p:txBody>
          <a:bodyPr/>
          <a:lstStyle/>
          <a:p>
            <a:pPr>
              <a:defRPr/>
            </a:pPr>
            <a:fld id="{76BD4361-D120-47FC-B2AD-993849DE96B8}" type="slidenum">
              <a:rPr lang="en-US" smtClean="0"/>
              <a:pPr>
                <a:defRPr/>
              </a:pPr>
              <a:t>3</a:t>
            </a:fld>
            <a:endParaRPr lang="en-US" dirty="0"/>
          </a:p>
        </p:txBody>
      </p:sp>
      <p:sp>
        <p:nvSpPr>
          <p:cNvPr id="3" name="Title 2">
            <a:extLst>
              <a:ext uri="{FF2B5EF4-FFF2-40B4-BE49-F238E27FC236}">
                <a16:creationId xmlns:a16="http://schemas.microsoft.com/office/drawing/2014/main" id="{17C4F21C-5023-4C81-BB2E-28A114B056F1}"/>
              </a:ext>
            </a:extLst>
          </p:cNvPr>
          <p:cNvSpPr>
            <a:spLocks noGrp="1"/>
          </p:cNvSpPr>
          <p:nvPr>
            <p:ph type="title"/>
          </p:nvPr>
        </p:nvSpPr>
        <p:spPr/>
        <p:txBody>
          <a:bodyPr/>
          <a:lstStyle/>
          <a:p>
            <a:pPr algn="ctr"/>
            <a:r>
              <a:rPr lang="en-US" dirty="0"/>
              <a:t>How to access</a:t>
            </a:r>
            <a:r>
              <a:rPr lang="en-US" dirty="0">
                <a:effectLst>
                  <a:outerShdw blurRad="38100" dist="38100" dir="2700000" algn="tl">
                    <a:srgbClr val="000000">
                      <a:alpha val="43137"/>
                    </a:srgbClr>
                  </a:outerShdw>
                </a:effectLst>
                <a:cs typeface="Arial" charset="0"/>
              </a:rPr>
              <a:t> </a:t>
            </a:r>
            <a:r>
              <a:rPr lang="en-US" dirty="0" err="1">
                <a:effectLst>
                  <a:outerShdw blurRad="38100" dist="38100" dir="2700000" algn="tl">
                    <a:srgbClr val="000000">
                      <a:alpha val="43137"/>
                    </a:srgbClr>
                  </a:outerShdw>
                </a:effectLst>
                <a:cs typeface="Arial" charset="0"/>
              </a:rPr>
              <a:t>eQsuite</a:t>
            </a:r>
            <a:r>
              <a:rPr lang="en-US" dirty="0">
                <a:effectLst>
                  <a:outerShdw blurRad="38100" dist="38100" dir="2700000" algn="tl">
                    <a:srgbClr val="000000">
                      <a:alpha val="43137"/>
                    </a:srgbClr>
                  </a:outerShdw>
                </a:effectLst>
                <a:cs typeface="Arial" charset="0"/>
              </a:rPr>
              <a:t>®</a:t>
            </a:r>
            <a:endParaRPr lang="en-US" dirty="0"/>
          </a:p>
        </p:txBody>
      </p:sp>
      <p:pic>
        <p:nvPicPr>
          <p:cNvPr id="9" name="Content Placeholder 8">
            <a:extLst>
              <a:ext uri="{FF2B5EF4-FFF2-40B4-BE49-F238E27FC236}">
                <a16:creationId xmlns:a16="http://schemas.microsoft.com/office/drawing/2014/main" id="{854B8B35-82F3-4040-B515-9B0FF8AEFEDC}"/>
              </a:ext>
            </a:extLst>
          </p:cNvPr>
          <p:cNvPicPr>
            <a:picLocks noGrp="1" noChangeAspect="1"/>
          </p:cNvPicPr>
          <p:nvPr>
            <p:ph sz="half" idx="2"/>
          </p:nvPr>
        </p:nvPicPr>
        <p:blipFill>
          <a:blip r:embed="rId2"/>
          <a:stretch>
            <a:fillRect/>
          </a:stretch>
        </p:blipFill>
        <p:spPr>
          <a:xfrm>
            <a:off x="4652433" y="1042615"/>
            <a:ext cx="3733800" cy="4824785"/>
          </a:xfrm>
        </p:spPr>
      </p:pic>
    </p:spTree>
    <p:extLst>
      <p:ext uri="{BB962C8B-B14F-4D97-AF65-F5344CB8AC3E}">
        <p14:creationId xmlns:p14="http://schemas.microsoft.com/office/powerpoint/2010/main" val="556784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buNone/>
            </a:pPr>
            <a:r>
              <a:rPr lang="en-US" u="sng" dirty="0"/>
              <a:t>DME Fee Schedule</a:t>
            </a:r>
          </a:p>
          <a:p>
            <a:r>
              <a:rPr lang="en-US" sz="1800">
                <a:hlinkClick r:id="rId2"/>
              </a:rPr>
              <a:t>Durable Medical Equipment (DME) and Medical Supply Services</a:t>
            </a:r>
            <a:endParaRPr lang="en-US" sz="1800" dirty="0">
              <a:solidFill>
                <a:srgbClr val="0070C0"/>
              </a:solidFill>
            </a:endParaRPr>
          </a:p>
          <a:p>
            <a:pPr marL="0" indent="0">
              <a:buNone/>
            </a:pPr>
            <a:r>
              <a:rPr lang="en-US" sz="1400" dirty="0"/>
              <a:t>	Pricing is based on AHCA maximum payment guidelines and is not negotiable. 	eQHealth does not have the authority to negotiate, alter, or apply any other pricing 	strategy. Pricing information is available prior to a medical necessity determination.  This 	information does not guarantee approval of the request nor payment for services.</a:t>
            </a:r>
          </a:p>
          <a:p>
            <a:pPr>
              <a:buNone/>
            </a:pPr>
            <a:r>
              <a:rPr lang="en-US" sz="1400" dirty="0"/>
              <a:t>		Please utilize the Florida DME Fee Schedule Pricing.</a:t>
            </a:r>
          </a:p>
          <a:p>
            <a:pPr marL="0" lvl="0" indent="0">
              <a:buNone/>
            </a:pPr>
            <a:endParaRPr lang="en-US" sz="1800" dirty="0"/>
          </a:p>
          <a:p>
            <a:pPr>
              <a:buNone/>
            </a:pPr>
            <a:r>
              <a:rPr lang="en-US" u="sng" dirty="0"/>
              <a:t>Authorization Requirements Policy</a:t>
            </a:r>
          </a:p>
          <a:p>
            <a:r>
              <a:rPr lang="en-US" sz="1800" dirty="0">
                <a:hlinkClick r:id="rId3"/>
              </a:rPr>
              <a:t>Florida Medicaid Authorization Requirements Policy </a:t>
            </a:r>
            <a:endParaRPr lang="en-US" sz="1800" dirty="0"/>
          </a:p>
          <a:p>
            <a:pPr>
              <a:buNone/>
            </a:pPr>
            <a:endParaRPr lang="en-US" sz="1800" dirty="0"/>
          </a:p>
          <a:p>
            <a:pPr lvl="0">
              <a:buNone/>
            </a:pPr>
            <a:r>
              <a:rPr lang="en-US" u="sng" dirty="0"/>
              <a:t>FL Medicaid </a:t>
            </a:r>
            <a:r>
              <a:rPr lang="en-US" u="sng" dirty="0" err="1"/>
              <a:t>DurableMedical</a:t>
            </a:r>
            <a:r>
              <a:rPr lang="en-US" u="sng" dirty="0"/>
              <a:t> Equipment &amp; Supplies Coverage Handbook</a:t>
            </a:r>
          </a:p>
          <a:p>
            <a:r>
              <a:rPr lang="en-US" sz="1900" dirty="0">
                <a:hlinkClick r:id="rId4"/>
              </a:rPr>
              <a:t>FL Medicaid Durable Medical Equipment and Medical Supply Services Coverage &amp; Limitations Handbook</a:t>
            </a:r>
            <a:endParaRPr lang="en-US" sz="1900" dirty="0"/>
          </a:p>
          <a:p>
            <a:pPr lvl="0">
              <a:buNone/>
            </a:pPr>
            <a:endParaRPr lang="en-US" u="sng" dirty="0"/>
          </a:p>
          <a:p>
            <a:pPr lvl="0">
              <a:buNone/>
            </a:pPr>
            <a:endParaRPr lang="en-US" u="sng" dirty="0"/>
          </a:p>
          <a:p>
            <a:endParaRPr lang="en-US" sz="1800" dirty="0"/>
          </a:p>
          <a:p>
            <a:endParaRPr lang="en-US" sz="1800" dirty="0"/>
          </a:p>
          <a:p>
            <a:pPr>
              <a:buNone/>
            </a:pPr>
            <a:endParaRPr lang="en-US" u="sng" dirty="0"/>
          </a:p>
          <a:p>
            <a:pPr lvl="0"/>
            <a:endParaRPr lang="en-US" sz="1800" dirty="0"/>
          </a:p>
          <a:p>
            <a:pPr lvl="0"/>
            <a:endParaRPr lang="en-US" u="sng" dirty="0"/>
          </a:p>
          <a:p>
            <a:endParaRPr lang="en-US" dirty="0"/>
          </a:p>
        </p:txBody>
      </p:sp>
      <p:sp>
        <p:nvSpPr>
          <p:cNvPr id="3" name="Title 2"/>
          <p:cNvSpPr>
            <a:spLocks noGrp="1"/>
          </p:cNvSpPr>
          <p:nvPr>
            <p:ph type="title"/>
          </p:nvPr>
        </p:nvSpPr>
        <p:spPr/>
        <p:txBody>
          <a:bodyPr/>
          <a:lstStyle/>
          <a:p>
            <a:pPr algn="ctr"/>
            <a:r>
              <a:rPr lang="en-US" dirty="0"/>
              <a:t>Resources for DME</a:t>
            </a:r>
          </a:p>
        </p:txBody>
      </p:sp>
      <p:sp>
        <p:nvSpPr>
          <p:cNvPr id="4" name="Slide Number Placeholder 3"/>
          <p:cNvSpPr>
            <a:spLocks noGrp="1"/>
          </p:cNvSpPr>
          <p:nvPr>
            <p:ph type="sldNum" sz="quarter" idx="10"/>
          </p:nvPr>
        </p:nvSpPr>
        <p:spPr/>
        <p:txBody>
          <a:bodyPr/>
          <a:lstStyle/>
          <a:p>
            <a:fld id="{B26E62DD-4C5F-4957-BED5-B1B34E78290A}" type="slidenum">
              <a:rPr lang="en-US" smtClean="0"/>
              <a:pPr/>
              <a:t>4</a:t>
            </a:fld>
            <a:endParaRPr lang="en-US" dirty="0"/>
          </a:p>
        </p:txBody>
      </p:sp>
    </p:spTree>
    <p:extLst>
      <p:ext uri="{BB962C8B-B14F-4D97-AF65-F5344CB8AC3E}">
        <p14:creationId xmlns:p14="http://schemas.microsoft.com/office/powerpoint/2010/main" val="2141088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buNone/>
            </a:pPr>
            <a:r>
              <a:rPr lang="en-US" dirty="0"/>
              <a:t>     Please reference the Florida Medicaid Fee Schedule for Authorization Requirements. The Fee Schedule can be found on AHCA’s website or on our website </a:t>
            </a:r>
            <a:r>
              <a:rPr lang="en-US" b="1" u="sng" dirty="0"/>
              <a:t>FL.ACENTRA.COM</a:t>
            </a:r>
          </a:p>
          <a:p>
            <a:pPr>
              <a:buNone/>
            </a:pPr>
            <a:endParaRPr lang="en-US" u="sng" dirty="0"/>
          </a:p>
          <a:p>
            <a:pPr>
              <a:buFont typeface="Wingdings" pitchFamily="2" charset="2"/>
              <a:buChar char="Ø"/>
            </a:pPr>
            <a:r>
              <a:rPr lang="en-US" sz="1600" dirty="0"/>
              <a:t>On the Fee Schedule if the code has a “</a:t>
            </a:r>
            <a:r>
              <a:rPr lang="en-US" sz="1600" b="1" dirty="0"/>
              <a:t>PA</a:t>
            </a:r>
            <a:r>
              <a:rPr lang="en-US" sz="1600" dirty="0"/>
              <a:t>” this means the code requires prior authorization and once approved you will receive your authorization letter with a PA#. </a:t>
            </a:r>
          </a:p>
          <a:p>
            <a:endParaRPr lang="en-US" sz="1600" dirty="0"/>
          </a:p>
          <a:p>
            <a:pPr>
              <a:buFont typeface="Wingdings" pitchFamily="2" charset="2"/>
              <a:buChar char="Ø"/>
            </a:pPr>
            <a:r>
              <a:rPr lang="en-US" sz="1600" dirty="0"/>
              <a:t>If the code only states “</a:t>
            </a:r>
            <a:r>
              <a:rPr lang="en-US" sz="1600" b="1" dirty="0"/>
              <a:t>Medical Necessity</a:t>
            </a:r>
            <a:r>
              <a:rPr lang="en-US" sz="1600" dirty="0"/>
              <a:t>” the code requires prior authorization however it does not require a PA #. A PA# will </a:t>
            </a:r>
            <a:r>
              <a:rPr lang="en-US" sz="1600" b="1" u="sng" dirty="0"/>
              <a:t>NOT</a:t>
            </a:r>
            <a:r>
              <a:rPr lang="en-US" sz="1600" dirty="0"/>
              <a:t> generate when you receive your authorization letter.  </a:t>
            </a:r>
          </a:p>
          <a:p>
            <a:pPr>
              <a:buNone/>
            </a:pPr>
            <a:r>
              <a:rPr lang="en-US" sz="1600" dirty="0"/>
              <a:t>      </a:t>
            </a:r>
            <a:r>
              <a:rPr lang="en-US" sz="1400" b="1" dirty="0"/>
              <a:t>Note</a:t>
            </a:r>
            <a:r>
              <a:rPr lang="en-US" sz="1400" dirty="0"/>
              <a:t>: </a:t>
            </a:r>
            <a:r>
              <a:rPr lang="en-US" sz="1400" i="1" dirty="0"/>
              <a:t>To avoid a denial on your claims make sure to include your authorization letter with your claim submission.</a:t>
            </a:r>
          </a:p>
          <a:p>
            <a:pPr>
              <a:buNone/>
            </a:pPr>
            <a:endParaRPr lang="en-US" sz="1400" i="1" dirty="0"/>
          </a:p>
          <a:p>
            <a:pPr>
              <a:buFont typeface="Wingdings" pitchFamily="2" charset="2"/>
              <a:buChar char="Ø"/>
            </a:pPr>
            <a:r>
              <a:rPr lang="en-US" sz="1600" dirty="0"/>
              <a:t>By Report (BR) This column identifies a “Non-Classified” procedure code that requires a medical review to approve and price the procedure correctly.</a:t>
            </a:r>
          </a:p>
          <a:p>
            <a:pPr>
              <a:buFont typeface="Wingdings" pitchFamily="2" charset="2"/>
              <a:buChar char="Ø"/>
            </a:pPr>
            <a:endParaRPr lang="en-US" sz="1800" dirty="0"/>
          </a:p>
          <a:p>
            <a:endParaRPr lang="en-US" dirty="0"/>
          </a:p>
          <a:p>
            <a:pPr>
              <a:buNone/>
            </a:pPr>
            <a:endParaRPr lang="en-US" u="sng" dirty="0"/>
          </a:p>
        </p:txBody>
      </p:sp>
      <p:sp>
        <p:nvSpPr>
          <p:cNvPr id="3" name="Title 2"/>
          <p:cNvSpPr>
            <a:spLocks noGrp="1"/>
          </p:cNvSpPr>
          <p:nvPr>
            <p:ph type="title"/>
          </p:nvPr>
        </p:nvSpPr>
        <p:spPr/>
        <p:txBody>
          <a:bodyPr/>
          <a:lstStyle/>
          <a:p>
            <a:pPr algn="ctr"/>
            <a:r>
              <a:rPr lang="en-US" dirty="0"/>
              <a:t>Prior Authorization Numbers</a:t>
            </a:r>
          </a:p>
        </p:txBody>
      </p:sp>
      <p:sp>
        <p:nvSpPr>
          <p:cNvPr id="4" name="Slide Number Placeholder 3"/>
          <p:cNvSpPr>
            <a:spLocks noGrp="1"/>
          </p:cNvSpPr>
          <p:nvPr>
            <p:ph type="sldNum" sz="quarter" idx="10"/>
          </p:nvPr>
        </p:nvSpPr>
        <p:spPr/>
        <p:txBody>
          <a:bodyPr/>
          <a:lstStyle/>
          <a:p>
            <a:fld id="{B26E62DD-4C5F-4957-BED5-B1B34E78290A}" type="slidenum">
              <a:rPr lang="en-US" smtClean="0"/>
              <a:pPr/>
              <a:t>5</a:t>
            </a:fld>
            <a:endParaRPr lang="en-US" dirty="0"/>
          </a:p>
        </p:txBody>
      </p:sp>
    </p:spTree>
    <p:extLst>
      <p:ext uri="{BB962C8B-B14F-4D97-AF65-F5344CB8AC3E}">
        <p14:creationId xmlns:p14="http://schemas.microsoft.com/office/powerpoint/2010/main" val="1836151616"/>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457200" y="946150"/>
            <a:ext cx="8229600" cy="2025650"/>
          </a:xfrm>
        </p:spPr>
        <p:txBody>
          <a:bodyPr>
            <a:normAutofit fontScale="85000" lnSpcReduction="10000"/>
          </a:bodyPr>
          <a:lstStyle/>
          <a:p>
            <a:pPr>
              <a:buNone/>
            </a:pPr>
            <a:r>
              <a:rPr lang="en-US" dirty="0"/>
              <a:t>Example:</a:t>
            </a:r>
          </a:p>
          <a:p>
            <a:pPr>
              <a:buNone/>
            </a:pPr>
            <a:r>
              <a:rPr lang="en-US" dirty="0">
                <a:solidFill>
                  <a:srgbClr val="FF0000"/>
                </a:solidFill>
              </a:rPr>
              <a:t>E0445 Oximeter Device For Measuring Blood Oxygen Levels, Non-Invasive</a:t>
            </a:r>
          </a:p>
          <a:p>
            <a:pPr>
              <a:buNone/>
            </a:pPr>
            <a:endParaRPr lang="en-US" dirty="0">
              <a:solidFill>
                <a:srgbClr val="FF0000"/>
              </a:solidFill>
            </a:endParaRPr>
          </a:p>
          <a:p>
            <a:pPr marL="0">
              <a:spcBef>
                <a:spcPts val="0"/>
              </a:spcBef>
              <a:buNone/>
            </a:pPr>
            <a:r>
              <a:rPr lang="en-US" dirty="0"/>
              <a:t>On the Fee Schedule it states </a:t>
            </a:r>
            <a:r>
              <a:rPr lang="en-US" b="1" dirty="0"/>
              <a:t>“Medical Necessity” </a:t>
            </a:r>
            <a:r>
              <a:rPr lang="en-US" dirty="0"/>
              <a:t>on the Limit column.  That means prior authorization is required.  However, when you receive authorization, the letter will </a:t>
            </a:r>
            <a:r>
              <a:rPr lang="en-US" b="1" u="sng" dirty="0"/>
              <a:t>NOT</a:t>
            </a:r>
            <a:r>
              <a:rPr lang="en-US" dirty="0"/>
              <a:t> generate a Prior Authorization number. </a:t>
            </a:r>
          </a:p>
          <a:p>
            <a:pPr>
              <a:buNone/>
            </a:pPr>
            <a:r>
              <a:rPr lang="en-US" dirty="0"/>
              <a:t> </a:t>
            </a:r>
          </a:p>
          <a:p>
            <a:pPr>
              <a:buNone/>
            </a:pPr>
            <a:endParaRPr lang="en-US" dirty="0"/>
          </a:p>
          <a:p>
            <a:pPr>
              <a:buNone/>
            </a:pPr>
            <a:endParaRPr lang="en-US" dirty="0"/>
          </a:p>
        </p:txBody>
      </p:sp>
      <p:sp>
        <p:nvSpPr>
          <p:cNvPr id="3" name="Title 2"/>
          <p:cNvSpPr>
            <a:spLocks noGrp="1"/>
          </p:cNvSpPr>
          <p:nvPr>
            <p:ph type="title"/>
          </p:nvPr>
        </p:nvSpPr>
        <p:spPr/>
        <p:txBody>
          <a:bodyPr/>
          <a:lstStyle/>
          <a:p>
            <a:pPr algn="ctr"/>
            <a:r>
              <a:rPr lang="en-US" dirty="0"/>
              <a:t>Prior Authorization Numbers</a:t>
            </a:r>
          </a:p>
        </p:txBody>
      </p:sp>
      <p:sp>
        <p:nvSpPr>
          <p:cNvPr id="4" name="Slide Number Placeholder 3"/>
          <p:cNvSpPr>
            <a:spLocks noGrp="1"/>
          </p:cNvSpPr>
          <p:nvPr>
            <p:ph type="sldNum" sz="quarter" idx="10"/>
          </p:nvPr>
        </p:nvSpPr>
        <p:spPr/>
        <p:txBody>
          <a:bodyPr/>
          <a:lstStyle/>
          <a:p>
            <a:fld id="{B26E62DD-4C5F-4957-BED5-B1B34E78290A}" type="slidenum">
              <a:rPr lang="en-US" smtClean="0"/>
              <a:pPr/>
              <a:t>6</a:t>
            </a:fld>
            <a:endParaRPr lang="en-US" dirty="0"/>
          </a:p>
        </p:txBody>
      </p:sp>
      <p:pic>
        <p:nvPicPr>
          <p:cNvPr id="7" name="Picture 6">
            <a:extLst>
              <a:ext uri="{FF2B5EF4-FFF2-40B4-BE49-F238E27FC236}">
                <a16:creationId xmlns:a16="http://schemas.microsoft.com/office/drawing/2014/main" id="{AFDD9341-E9A5-FDAC-A2B8-72D6624C4F27}"/>
              </a:ext>
            </a:extLst>
          </p:cNvPr>
          <p:cNvPicPr>
            <a:picLocks noChangeAspect="1"/>
          </p:cNvPicPr>
          <p:nvPr/>
        </p:nvPicPr>
        <p:blipFill>
          <a:blip r:embed="rId3"/>
          <a:stretch>
            <a:fillRect/>
          </a:stretch>
        </p:blipFill>
        <p:spPr>
          <a:xfrm>
            <a:off x="176212" y="2753694"/>
            <a:ext cx="8791575" cy="1771650"/>
          </a:xfrm>
          <a:prstGeom prst="rect">
            <a:avLst/>
          </a:prstGeom>
        </p:spPr>
      </p:pic>
      <p:sp>
        <p:nvSpPr>
          <p:cNvPr id="8" name="Rectangle 7">
            <a:extLst>
              <a:ext uri="{FF2B5EF4-FFF2-40B4-BE49-F238E27FC236}">
                <a16:creationId xmlns:a16="http://schemas.microsoft.com/office/drawing/2014/main" id="{4FDC25A8-8E98-9EB1-7452-7CCB31EFABB7}"/>
              </a:ext>
            </a:extLst>
          </p:cNvPr>
          <p:cNvSpPr/>
          <p:nvPr/>
        </p:nvSpPr>
        <p:spPr>
          <a:xfrm>
            <a:off x="176212" y="4343400"/>
            <a:ext cx="8791575" cy="181944"/>
          </a:xfrm>
          <a:prstGeom prst="rect">
            <a:avLst/>
          </a:prstGeom>
          <a:no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1348101"/>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B9D12A6-FAF4-464C-8959-CAF4CE56C70A}"/>
              </a:ext>
            </a:extLst>
          </p:cNvPr>
          <p:cNvSpPr>
            <a:spLocks noGrp="1"/>
          </p:cNvSpPr>
          <p:nvPr>
            <p:ph type="title"/>
          </p:nvPr>
        </p:nvSpPr>
        <p:spPr/>
        <p:txBody>
          <a:bodyPr/>
          <a:lstStyle/>
          <a:p>
            <a:pPr algn="ctr"/>
            <a:r>
              <a:rPr lang="en-US" dirty="0"/>
              <a:t>Review Completion Timeframes</a:t>
            </a:r>
          </a:p>
        </p:txBody>
      </p:sp>
      <p:sp>
        <p:nvSpPr>
          <p:cNvPr id="4" name="Slide Number Placeholder 3">
            <a:extLst>
              <a:ext uri="{FF2B5EF4-FFF2-40B4-BE49-F238E27FC236}">
                <a16:creationId xmlns:a16="http://schemas.microsoft.com/office/drawing/2014/main" id="{CB9DFD0E-03C7-4B71-BF5C-B232BA77FE21}"/>
              </a:ext>
            </a:extLst>
          </p:cNvPr>
          <p:cNvSpPr>
            <a:spLocks noGrp="1"/>
          </p:cNvSpPr>
          <p:nvPr>
            <p:ph type="sldNum" sz="quarter" idx="10"/>
          </p:nvPr>
        </p:nvSpPr>
        <p:spPr/>
        <p:txBody>
          <a:bodyPr/>
          <a:lstStyle/>
          <a:p>
            <a:pPr>
              <a:defRPr/>
            </a:pPr>
            <a:fld id="{76BD4361-D120-47FC-B2AD-993849DE96B8}" type="slidenum">
              <a:rPr lang="en-US" smtClean="0"/>
              <a:pPr>
                <a:defRPr/>
              </a:pPr>
              <a:t>7</a:t>
            </a:fld>
            <a:endParaRPr lang="en-US" dirty="0"/>
          </a:p>
        </p:txBody>
      </p:sp>
      <p:graphicFrame>
        <p:nvGraphicFramePr>
          <p:cNvPr id="2" name="Content Placeholder 1">
            <a:extLst>
              <a:ext uri="{FF2B5EF4-FFF2-40B4-BE49-F238E27FC236}">
                <a16:creationId xmlns:a16="http://schemas.microsoft.com/office/drawing/2014/main" id="{0719E4B9-6B4F-4075-A48E-07182F248AB1}"/>
              </a:ext>
            </a:extLst>
          </p:cNvPr>
          <p:cNvGraphicFramePr>
            <a:graphicFrameLocks noGrp="1"/>
          </p:cNvGraphicFramePr>
          <p:nvPr>
            <p:ph idx="1"/>
            <p:extLst>
              <p:ext uri="{D42A27DB-BD31-4B8C-83A1-F6EECF244321}">
                <p14:modId xmlns:p14="http://schemas.microsoft.com/office/powerpoint/2010/main" val="1608577266"/>
              </p:ext>
            </p:extLst>
          </p:nvPr>
        </p:nvGraphicFramePr>
        <p:xfrm>
          <a:off x="457200" y="1143000"/>
          <a:ext cx="8229600" cy="2595880"/>
        </p:xfrm>
        <a:graphic>
          <a:graphicData uri="http://schemas.openxmlformats.org/drawingml/2006/table">
            <a:tbl>
              <a:tblPr firstRow="1" bandRow="1">
                <a:tableStyleId>{F5AB1C69-6EDB-4FF4-983F-18BD219EF322}</a:tableStyleId>
              </a:tblPr>
              <a:tblGrid>
                <a:gridCol w="2743200">
                  <a:extLst>
                    <a:ext uri="{9D8B030D-6E8A-4147-A177-3AD203B41FA5}">
                      <a16:colId xmlns:a16="http://schemas.microsoft.com/office/drawing/2014/main" val="316047010"/>
                    </a:ext>
                  </a:extLst>
                </a:gridCol>
                <a:gridCol w="2743200">
                  <a:extLst>
                    <a:ext uri="{9D8B030D-6E8A-4147-A177-3AD203B41FA5}">
                      <a16:colId xmlns:a16="http://schemas.microsoft.com/office/drawing/2014/main" val="4248519583"/>
                    </a:ext>
                  </a:extLst>
                </a:gridCol>
                <a:gridCol w="2743200">
                  <a:extLst>
                    <a:ext uri="{9D8B030D-6E8A-4147-A177-3AD203B41FA5}">
                      <a16:colId xmlns:a16="http://schemas.microsoft.com/office/drawing/2014/main" val="2153275053"/>
                    </a:ext>
                  </a:extLst>
                </a:gridCol>
              </a:tblGrid>
              <a:tr h="370840">
                <a:tc>
                  <a:txBody>
                    <a:bodyPr/>
                    <a:lstStyle/>
                    <a:p>
                      <a:r>
                        <a:rPr lang="en-US" dirty="0"/>
                        <a:t>Prior Authorization</a:t>
                      </a:r>
                    </a:p>
                  </a:txBody>
                  <a:tcPr/>
                </a:tc>
                <a:tc>
                  <a:txBody>
                    <a:bodyPr/>
                    <a:lstStyle/>
                    <a:p>
                      <a:r>
                        <a:rPr lang="en-US" dirty="0"/>
                        <a:t>1</a:t>
                      </a:r>
                      <a:r>
                        <a:rPr lang="en-US" baseline="30000" dirty="0"/>
                        <a:t>st</a:t>
                      </a:r>
                      <a:r>
                        <a:rPr lang="en-US" dirty="0"/>
                        <a:t> Level Review</a:t>
                      </a:r>
                    </a:p>
                  </a:txBody>
                  <a:tcPr/>
                </a:tc>
                <a:tc>
                  <a:txBody>
                    <a:bodyPr/>
                    <a:lstStyle/>
                    <a:p>
                      <a:r>
                        <a:rPr lang="en-US" dirty="0"/>
                        <a:t>2</a:t>
                      </a:r>
                      <a:r>
                        <a:rPr lang="en-US" baseline="30000" dirty="0"/>
                        <a:t>nd</a:t>
                      </a:r>
                      <a:r>
                        <a:rPr lang="en-US" dirty="0"/>
                        <a:t> Level Review </a:t>
                      </a:r>
                    </a:p>
                    <a:p>
                      <a:r>
                        <a:rPr lang="en-US" dirty="0"/>
                        <a:t>(Physician Reviewer)</a:t>
                      </a:r>
                    </a:p>
                  </a:txBody>
                  <a:tcPr/>
                </a:tc>
                <a:extLst>
                  <a:ext uri="{0D108BD9-81ED-4DB2-BD59-A6C34878D82A}">
                    <a16:rowId xmlns:a16="http://schemas.microsoft.com/office/drawing/2014/main" val="1872655813"/>
                  </a:ext>
                </a:extLst>
              </a:tr>
              <a:tr h="370840">
                <a:tc>
                  <a:txBody>
                    <a:bodyPr/>
                    <a:lstStyle/>
                    <a:p>
                      <a:r>
                        <a:rPr lang="en-US" b="1" dirty="0"/>
                        <a:t>Admission</a:t>
                      </a:r>
                    </a:p>
                  </a:txBody>
                  <a:tcPr/>
                </a:tc>
                <a:tc>
                  <a:txBody>
                    <a:bodyPr/>
                    <a:lstStyle/>
                    <a:p>
                      <a:r>
                        <a:rPr lang="en-US" dirty="0"/>
                        <a:t>Within 2 Business days</a:t>
                      </a:r>
                    </a:p>
                  </a:txBody>
                  <a:tcPr/>
                </a:tc>
                <a:tc>
                  <a:txBody>
                    <a:bodyPr/>
                    <a:lstStyle/>
                    <a:p>
                      <a:r>
                        <a:rPr lang="en-US" dirty="0"/>
                        <a:t>Within 3 Business days</a:t>
                      </a:r>
                    </a:p>
                  </a:txBody>
                  <a:tcPr/>
                </a:tc>
                <a:extLst>
                  <a:ext uri="{0D108BD9-81ED-4DB2-BD59-A6C34878D82A}">
                    <a16:rowId xmlns:a16="http://schemas.microsoft.com/office/drawing/2014/main" val="3959096881"/>
                  </a:ext>
                </a:extLst>
              </a:tr>
              <a:tr h="370840">
                <a:tc>
                  <a:txBody>
                    <a:bodyPr/>
                    <a:lstStyle/>
                    <a:p>
                      <a:r>
                        <a:rPr lang="en-US" b="1" dirty="0"/>
                        <a:t>Special Services</a:t>
                      </a:r>
                    </a:p>
                    <a:p>
                      <a:r>
                        <a:rPr lang="en-US" sz="1400" dirty="0"/>
                        <a:t>(Glucose Monitoring, Pulse Oximetry, </a:t>
                      </a:r>
                      <a:r>
                        <a:rPr lang="en-US" sz="1400" dirty="0" err="1"/>
                        <a:t>Misc</a:t>
                      </a:r>
                      <a:r>
                        <a:rPr lang="en-US" sz="1400" dirty="0"/>
                        <a:t> DME Supply)</a:t>
                      </a:r>
                      <a:endParaRPr lang="en-US" sz="1400" b="0" dirty="0"/>
                    </a:p>
                  </a:txBody>
                  <a:tcPr/>
                </a:tc>
                <a:tc>
                  <a:txBody>
                    <a:bodyPr/>
                    <a:lstStyle/>
                    <a:p>
                      <a:r>
                        <a:rPr lang="en-US" dirty="0"/>
                        <a:t>Within 2 Business days</a:t>
                      </a:r>
                    </a:p>
                  </a:txBody>
                  <a:tcPr/>
                </a:tc>
                <a:tc>
                  <a:txBody>
                    <a:bodyPr/>
                    <a:lstStyle/>
                    <a:p>
                      <a:r>
                        <a:rPr lang="en-US" dirty="0"/>
                        <a:t>Within 3 Business days</a:t>
                      </a:r>
                    </a:p>
                  </a:txBody>
                  <a:tcPr/>
                </a:tc>
                <a:extLst>
                  <a:ext uri="{0D108BD9-81ED-4DB2-BD59-A6C34878D82A}">
                    <a16:rowId xmlns:a16="http://schemas.microsoft.com/office/drawing/2014/main" val="128886367"/>
                  </a:ext>
                </a:extLst>
              </a:tr>
              <a:tr h="370840">
                <a:tc>
                  <a:txBody>
                    <a:bodyPr/>
                    <a:lstStyle/>
                    <a:p>
                      <a:r>
                        <a:rPr lang="en-US" b="1" dirty="0"/>
                        <a:t>Retrospective</a:t>
                      </a:r>
                    </a:p>
                    <a:p>
                      <a:r>
                        <a:rPr lang="en-US" sz="1400" dirty="0"/>
                        <a:t>(Retroactive Medicaid eligibility)</a:t>
                      </a:r>
                      <a:endParaRPr lang="en-US" sz="1400" b="0" dirty="0"/>
                    </a:p>
                  </a:txBody>
                  <a:tcPr/>
                </a:tc>
                <a:tc>
                  <a:txBody>
                    <a:bodyPr/>
                    <a:lstStyle/>
                    <a:p>
                      <a:r>
                        <a:rPr lang="en-US" dirty="0"/>
                        <a:t>Within 20 Business day</a:t>
                      </a:r>
                    </a:p>
                  </a:txBody>
                  <a:tcPr/>
                </a:tc>
                <a:tc>
                  <a:txBody>
                    <a:bodyPr/>
                    <a:lstStyle/>
                    <a:p>
                      <a:endParaRPr lang="en-US" dirty="0"/>
                    </a:p>
                  </a:txBody>
                  <a:tcPr/>
                </a:tc>
                <a:extLst>
                  <a:ext uri="{0D108BD9-81ED-4DB2-BD59-A6C34878D82A}">
                    <a16:rowId xmlns:a16="http://schemas.microsoft.com/office/drawing/2014/main" val="626916248"/>
                  </a:ext>
                </a:extLst>
              </a:tr>
            </a:tbl>
          </a:graphicData>
        </a:graphic>
      </p:graphicFrame>
    </p:spTree>
    <p:extLst>
      <p:ext uri="{BB962C8B-B14F-4D97-AF65-F5344CB8AC3E}">
        <p14:creationId xmlns:p14="http://schemas.microsoft.com/office/powerpoint/2010/main" val="664648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577F30-1FD6-41DB-8F3C-5BBC1CE0FC48}"/>
              </a:ext>
            </a:extLst>
          </p:cNvPr>
          <p:cNvSpPr>
            <a:spLocks noGrp="1"/>
          </p:cNvSpPr>
          <p:nvPr>
            <p:ph idx="1"/>
          </p:nvPr>
        </p:nvSpPr>
        <p:spPr/>
        <p:txBody>
          <a:bodyPr>
            <a:normAutofit lnSpcReduction="10000"/>
          </a:bodyPr>
          <a:lstStyle/>
          <a:p>
            <a:pPr marL="0" indent="0">
              <a:buNone/>
            </a:pPr>
            <a:r>
              <a:rPr lang="en-US" b="1" u="sng" dirty="0"/>
              <a:t>Review Status Determinations</a:t>
            </a:r>
          </a:p>
          <a:p>
            <a:pPr>
              <a:buFont typeface="Wingdings" panose="05000000000000000000" pitchFamily="2" charset="2"/>
              <a:buChar char="Ø"/>
            </a:pPr>
            <a:r>
              <a:rPr lang="en-US" sz="1600" dirty="0"/>
              <a:t>PEND: Additional information is being requested</a:t>
            </a:r>
          </a:p>
          <a:p>
            <a:pPr>
              <a:buFont typeface="Wingdings" panose="05000000000000000000" pitchFamily="2" charset="2"/>
              <a:buChar char="Ø"/>
            </a:pPr>
            <a:r>
              <a:rPr lang="en-US" sz="1600" dirty="0"/>
              <a:t>1st Level Review: The review is currently being reviewed </a:t>
            </a:r>
          </a:p>
          <a:p>
            <a:pPr>
              <a:buFont typeface="Wingdings" panose="05000000000000000000" pitchFamily="2" charset="2"/>
              <a:buChar char="Ø"/>
            </a:pPr>
            <a:r>
              <a:rPr lang="en-US" sz="1600" dirty="0"/>
              <a:t>2nd Level Review: If medical necessity cannot be made at 1st level review gets referred to a physician reviewer</a:t>
            </a:r>
          </a:p>
          <a:p>
            <a:pPr>
              <a:buFont typeface="Wingdings" panose="05000000000000000000" pitchFamily="2" charset="2"/>
              <a:buChar char="Ø"/>
            </a:pPr>
            <a:r>
              <a:rPr lang="en-US" sz="1600" dirty="0"/>
              <a:t>Cancel: Duplicative Service or line items not entered correctly, No Medicaid eligibility, Untimely Submission</a:t>
            </a:r>
          </a:p>
          <a:p>
            <a:pPr marL="0" indent="0">
              <a:buNone/>
            </a:pPr>
            <a:endParaRPr lang="en-US" sz="1600" dirty="0"/>
          </a:p>
          <a:p>
            <a:pPr marL="0" indent="0">
              <a:buNone/>
            </a:pPr>
            <a:r>
              <a:rPr lang="en-US" b="1" u="sng" dirty="0"/>
              <a:t>Pended Reviews</a:t>
            </a:r>
          </a:p>
          <a:p>
            <a:pPr>
              <a:buFont typeface="Wingdings" panose="05000000000000000000" pitchFamily="2" charset="2"/>
              <a:buChar char="Ø"/>
            </a:pPr>
            <a:r>
              <a:rPr lang="en-US" sz="1500" dirty="0"/>
              <a:t>Please make sure to review the pend completely. There may be more than one item that is being requested from the reviewer, failure to respond to the entire request will result in additional pend. This delays the review and delays the recipient getting service.</a:t>
            </a:r>
          </a:p>
          <a:p>
            <a:pPr>
              <a:buFont typeface="Wingdings" panose="05000000000000000000" pitchFamily="2" charset="2"/>
              <a:buChar char="Ø"/>
            </a:pPr>
            <a:endParaRPr lang="en-US" b="1" dirty="0"/>
          </a:p>
          <a:p>
            <a:pPr marL="0" indent="0">
              <a:buNone/>
            </a:pPr>
            <a:r>
              <a:rPr lang="en-US" b="1" u="sng" dirty="0"/>
              <a:t>Reconsideration and Fair Hearing Rights</a:t>
            </a:r>
          </a:p>
          <a:p>
            <a:pPr>
              <a:buFont typeface="Wingdings" panose="05000000000000000000" pitchFamily="2" charset="2"/>
              <a:buChar char="Ø"/>
            </a:pPr>
            <a:r>
              <a:rPr lang="en-US" sz="1400" dirty="0"/>
              <a:t>Partial and full denials have reconsideration and Fair Hearing Rights.  Recipients or their parent/legal guardian need to be made aware of this process.  There are time limitations for the requests outlined in the denial letter.</a:t>
            </a:r>
          </a:p>
          <a:p>
            <a:endParaRPr lang="en-US" dirty="0"/>
          </a:p>
        </p:txBody>
      </p:sp>
      <p:sp>
        <p:nvSpPr>
          <p:cNvPr id="3" name="Title 2">
            <a:extLst>
              <a:ext uri="{FF2B5EF4-FFF2-40B4-BE49-F238E27FC236}">
                <a16:creationId xmlns:a16="http://schemas.microsoft.com/office/drawing/2014/main" id="{D6F8CBD5-635F-41D9-A8C2-5F5F3418949D}"/>
              </a:ext>
            </a:extLst>
          </p:cNvPr>
          <p:cNvSpPr>
            <a:spLocks noGrp="1"/>
          </p:cNvSpPr>
          <p:nvPr>
            <p:ph type="title"/>
          </p:nvPr>
        </p:nvSpPr>
        <p:spPr/>
        <p:txBody>
          <a:bodyPr/>
          <a:lstStyle/>
          <a:p>
            <a:pPr algn="ctr"/>
            <a:r>
              <a:rPr lang="en-US" dirty="0"/>
              <a:t>Review Status</a:t>
            </a:r>
          </a:p>
        </p:txBody>
      </p:sp>
      <p:sp>
        <p:nvSpPr>
          <p:cNvPr id="4" name="Slide Number Placeholder 3">
            <a:extLst>
              <a:ext uri="{FF2B5EF4-FFF2-40B4-BE49-F238E27FC236}">
                <a16:creationId xmlns:a16="http://schemas.microsoft.com/office/drawing/2014/main" id="{0E99D6B9-230D-4E0E-9C4B-0764DAFBB00A}"/>
              </a:ext>
            </a:extLst>
          </p:cNvPr>
          <p:cNvSpPr>
            <a:spLocks noGrp="1"/>
          </p:cNvSpPr>
          <p:nvPr>
            <p:ph type="sldNum" sz="quarter" idx="10"/>
          </p:nvPr>
        </p:nvSpPr>
        <p:spPr/>
        <p:txBody>
          <a:bodyPr/>
          <a:lstStyle/>
          <a:p>
            <a:pPr>
              <a:defRPr/>
            </a:pPr>
            <a:fld id="{76BD4361-D120-47FC-B2AD-993849DE96B8}" type="slidenum">
              <a:rPr lang="en-US" smtClean="0"/>
              <a:pPr>
                <a:defRPr/>
              </a:pPr>
              <a:t>8</a:t>
            </a:fld>
            <a:endParaRPr lang="en-US" dirty="0"/>
          </a:p>
        </p:txBody>
      </p:sp>
    </p:spTree>
    <p:extLst>
      <p:ext uri="{BB962C8B-B14F-4D97-AF65-F5344CB8AC3E}">
        <p14:creationId xmlns:p14="http://schemas.microsoft.com/office/powerpoint/2010/main" val="2136499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410200"/>
          </a:xfrm>
        </p:spPr>
        <p:txBody>
          <a:bodyPr>
            <a:normAutofit/>
          </a:bodyPr>
          <a:lstStyle/>
          <a:p>
            <a:pPr algn="ctr">
              <a:buFont typeface="Wingdings" panose="05000000000000000000" pitchFamily="2" charset="2"/>
              <a:buChar char="ü"/>
            </a:pPr>
            <a:endParaRPr lang="en-US" u="sng" dirty="0">
              <a:solidFill>
                <a:schemeClr val="tx1"/>
              </a:solidFill>
            </a:endParaRPr>
          </a:p>
          <a:p>
            <a:pPr>
              <a:buFont typeface="Wingdings" panose="05000000000000000000" pitchFamily="2" charset="2"/>
              <a:buChar char="ü"/>
            </a:pPr>
            <a:r>
              <a:rPr lang="en-US" sz="1800" dirty="0"/>
              <a:t>A copy of the physician’s order, if applicable</a:t>
            </a:r>
          </a:p>
          <a:p>
            <a:pPr marL="400050" lvl="1" indent="0">
              <a:buNone/>
            </a:pPr>
            <a:r>
              <a:rPr lang="en-US" sz="1200" dirty="0">
                <a:solidFill>
                  <a:srgbClr val="FF0000"/>
                </a:solidFill>
              </a:rPr>
              <a:t>All durable medical equipment medical supplies, orthotic and prosthetic devices must be prescribed by the Medicaid Recipients Treating MD, physicians assistant, ARNP, or Podiatrist.  Must include the date, NPI and signature.</a:t>
            </a:r>
            <a:endParaRPr lang="en-US" sz="1800" dirty="0">
              <a:solidFill>
                <a:srgbClr val="FF0000"/>
              </a:solidFill>
            </a:endParaRPr>
          </a:p>
          <a:p>
            <a:pPr>
              <a:buFont typeface="Wingdings" panose="05000000000000000000" pitchFamily="2" charset="2"/>
              <a:buChar char="ü"/>
            </a:pPr>
            <a:r>
              <a:rPr lang="en-US" sz="1800" dirty="0"/>
              <a:t>Full description of the Items requested </a:t>
            </a:r>
            <a:endParaRPr lang="en-US" sz="1200" dirty="0"/>
          </a:p>
          <a:p>
            <a:pPr marL="0" indent="0">
              <a:buNone/>
            </a:pPr>
            <a:r>
              <a:rPr lang="en-US" sz="1200" dirty="0">
                <a:solidFill>
                  <a:srgbClr val="FF0000"/>
                </a:solidFill>
              </a:rPr>
              <a:t>	Is the equipment owned?  Was the equipment purchased by Medicaid, if so when?  Is the equipment 	being purchased specifically for the recipient?  The age of the equipment?</a:t>
            </a:r>
          </a:p>
          <a:p>
            <a:pPr>
              <a:buFont typeface="Wingdings" panose="05000000000000000000" pitchFamily="2" charset="2"/>
              <a:buChar char="ü"/>
            </a:pPr>
            <a:r>
              <a:rPr lang="en-US" sz="1800" dirty="0"/>
              <a:t>Pricing Information: Including Sales Invoice, manufacturers documents showing MSRP of requested items</a:t>
            </a:r>
          </a:p>
          <a:p>
            <a:pPr>
              <a:buFont typeface="Wingdings" panose="05000000000000000000" pitchFamily="2" charset="2"/>
              <a:buChar char="ü"/>
            </a:pPr>
            <a:r>
              <a:rPr lang="en-US" sz="1800" dirty="0"/>
              <a:t>Summary of the recipient’s current health status, including diagnosis(s) pertinent to the recipient’s need for the service being requested </a:t>
            </a:r>
          </a:p>
          <a:p>
            <a:pPr>
              <a:buFont typeface="Wingdings" panose="05000000000000000000" pitchFamily="2" charset="2"/>
              <a:buChar char="ü"/>
            </a:pPr>
            <a:r>
              <a:rPr lang="en-US" sz="1800" b="1" dirty="0"/>
              <a:t>Wheelchairs: </a:t>
            </a:r>
            <a:r>
              <a:rPr lang="en-US" sz="1800" dirty="0"/>
              <a:t>Custom Wheelchair Evaluation form is required for all new/replacement wheelchair requests</a:t>
            </a:r>
          </a:p>
          <a:p>
            <a:pPr>
              <a:buFont typeface="Wingdings" panose="05000000000000000000" pitchFamily="2" charset="2"/>
              <a:buChar char="ü"/>
            </a:pPr>
            <a:r>
              <a:rPr lang="en-US" sz="1800" dirty="0"/>
              <a:t>A copy of the recipient’s current POC signed by the physician</a:t>
            </a:r>
            <a:r>
              <a:rPr lang="en-US" sz="1800" dirty="0">
                <a:solidFill>
                  <a:srgbClr val="FF0000"/>
                </a:solidFill>
              </a:rPr>
              <a:t> </a:t>
            </a:r>
          </a:p>
          <a:p>
            <a:pPr marL="0" indent="0">
              <a:buNone/>
            </a:pPr>
            <a:r>
              <a:rPr lang="en-US" sz="1800" dirty="0">
                <a:solidFill>
                  <a:srgbClr val="FF0000"/>
                </a:solidFill>
              </a:rPr>
              <a:t>	</a:t>
            </a:r>
            <a:r>
              <a:rPr lang="en-US" sz="1800" dirty="0"/>
              <a:t>Any additional documentation requested by the QIO </a:t>
            </a:r>
          </a:p>
          <a:p>
            <a:pPr marL="0" indent="0" algn="ctr">
              <a:buNone/>
            </a:pPr>
            <a:r>
              <a:rPr lang="en-US" sz="1800" b="1" dirty="0"/>
              <a:t>Note: All clinical documentation must be completed within 1 year to support medical necessity</a:t>
            </a:r>
          </a:p>
          <a:p>
            <a:endParaRPr lang="en-US" dirty="0"/>
          </a:p>
          <a:p>
            <a:endParaRPr lang="en-US" dirty="0"/>
          </a:p>
          <a:p>
            <a:endParaRPr lang="en-US" dirty="0"/>
          </a:p>
        </p:txBody>
      </p:sp>
      <p:sp>
        <p:nvSpPr>
          <p:cNvPr id="3" name="Title 2"/>
          <p:cNvSpPr>
            <a:spLocks noGrp="1"/>
          </p:cNvSpPr>
          <p:nvPr>
            <p:ph type="title"/>
          </p:nvPr>
        </p:nvSpPr>
        <p:spPr/>
        <p:txBody>
          <a:bodyPr/>
          <a:lstStyle/>
          <a:p>
            <a:pPr algn="ctr"/>
            <a:r>
              <a:rPr lang="en-US" dirty="0"/>
              <a:t>Required Documentation</a:t>
            </a:r>
          </a:p>
        </p:txBody>
      </p:sp>
      <p:sp>
        <p:nvSpPr>
          <p:cNvPr id="4" name="Slide Number Placeholder 3"/>
          <p:cNvSpPr>
            <a:spLocks noGrp="1"/>
          </p:cNvSpPr>
          <p:nvPr>
            <p:ph type="sldNum" sz="quarter" idx="10"/>
          </p:nvPr>
        </p:nvSpPr>
        <p:spPr/>
        <p:txBody>
          <a:bodyPr/>
          <a:lstStyle/>
          <a:p>
            <a:fld id="{B26E62DD-4C5F-4957-BED5-B1B34E78290A}" type="slidenum">
              <a:rPr lang="en-US" smtClean="0"/>
              <a:pPr/>
              <a:t>9</a:t>
            </a:fld>
            <a:endParaRPr lang="en-US" dirty="0"/>
          </a:p>
        </p:txBody>
      </p:sp>
    </p:spTree>
    <p:extLst>
      <p:ext uri="{BB962C8B-B14F-4D97-AF65-F5344CB8AC3E}">
        <p14:creationId xmlns:p14="http://schemas.microsoft.com/office/powerpoint/2010/main" val="36929100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16160&quot;&gt;&lt;version val=&quot;17973&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mruColor&gt;&lt;m_vecMRU length=&quot;0&quot;/&gt;&lt;/m_mruColor&gt;&lt;m_agendatheme&gt;&lt;m_aagendaitemprops&gt;&lt;elem&gt;&lt;m_bVisible val=&quot;1&quot;/&gt;&lt;m_font&gt;&lt;m_bBold val=&quot;1&quot;/&gt;&lt;/m_font&gt;&lt;m_colFont&gt;&lt;m_ppcolschidx val=&quot;2&quot;/&gt;&lt;/m_colFont&gt;&lt;m_fill&gt;&lt;m_bVisible val=&quot;0&quot;/&gt;&lt;/m_fill&gt;&lt;m_linestyle&gt;&lt;m_bVisible val=&quot;1&quot;/&gt;&lt;m_nWeight val=&quot;6&quot;/&gt;&lt;m_col&gt;&lt;m_ppcolschidx val=&quot;2&quot;/&gt;&lt;/m_col&gt;&lt;m_msolinedashstyle val=&quot;1&quot;/&gt;&lt;m_msoarrowheadstyleBegin val=&quot;1&quot;/&gt;&lt;m_msoarrowheadstyleEnd val=&quot;1&quot;/&gt;&lt;/m_linestyle&gt;&lt;/elem&gt;&lt;elem&gt;&lt;m_bVisible val=&quot;1&quot;/&gt;&lt;m_font&gt;&lt;m_bBold val=&quot;1&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1&quot;/&gt;&lt;/m_font&gt;&lt;m_colFont&gt;&lt;m_ppcolschidx val=&quot;2&quot;/&gt;&lt;/m_colFont&gt;&lt;m_fill&gt;&lt;m_bVisible val=&quot;0&quot;/&gt;&lt;/m_fill&gt;&lt;m_linestyle&gt;&lt;m_bVisible val=&quot;1&quot;/&gt;&lt;m_nWeight val=&quot;6&quot;/&gt;&lt;m_col&gt;&lt;m_ppcolschidx val=&quot;2&quot;/&gt;&lt;/m_col&gt;&lt;m_msolinedashstyle val=&quot;1&quot;/&gt;&lt;m_msoarrowheadstyleBegin val=&quot;1&quot;/&gt;&lt;m_msoarrowheadstyleEnd val=&quot;1&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0&quot;/&gt;&lt;/elem&gt;&lt;elem&gt;&lt;m_bVisible val=&quot;1&quot;/&gt;&lt;m_font&gt;&lt;m_bBold val=&quot;0&quot;/&gt;&lt;/m_font&gt;&lt;m_colFont&gt;&lt;m_ppcolschidx val=&quot;2&quot;/&gt;&lt;/m_colFont&gt;&lt;m_fill&gt;&lt;m_bVisible val=&quot;0&quot;/&gt;&lt;/m_fill&gt;&lt;m_linestyle&gt;&lt;m_bVisible val=&quot;0&quot;/&gt;&lt;/m_linestyle&gt;&lt;/elem&gt;&lt;elem&gt;&lt;m_bVisible val=&quot;0&quot;/&gt;&lt;/elem&gt;&lt;/m_aagendaitemprops&gt;&lt;m_linestyleTopBottomLine&gt;&lt;m_bVisible val=&quot;0&quot;/&gt;&lt;/m_linestyleTopBottomLine&gt;&lt;/m_agendatheme&gt;&lt;m_mapectfillschemeMRU&gt;&lt;key val=&quot;6&quot;/&gt;&lt;elem&gt;&lt;m_nPartnerID val=&quot;530&quot;/&gt;&lt;m_nIndex val=&quot;5&quot;/&gt;&lt;/elem&gt;&lt;/m_mapectfillschemeMRU&gt;&lt;m_eweekdayFirstOfWeek val=&quot;1&quot;/&gt;&lt;m_eweekdayFirstOfWorkweek val=&quot;2&quot;/&gt;&lt;m_eweekdayFirstOfWeekend val=&quot;7&quot;/&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chDecimalSymbol17909&gt;.&lt;/m_chDecimalSymbol17909&gt;&lt;m_nGroupingDigits17909 val=&quot;3&quot;/&gt;&lt;m_chGroupingSymbol17909&gt;,&lt;/m_chGroupingSymbol17909&gt;&lt;/m_precDefault&gt;&lt;/CDefaultPrec&gt;&lt;/root&gt;"/>
  <p:tag name="THINKCELLUNDODONOTDELETE" val="395"/>
</p:tagLst>
</file>

<file path=ppt/theme/theme1.xml><?xml version="1.0" encoding="utf-8"?>
<a:theme xmlns:a="http://schemas.openxmlformats.org/drawingml/2006/main" name="eQHealth">
  <a:themeElements>
    <a:clrScheme name="Custom 3">
      <a:dk1>
        <a:srgbClr val="313132"/>
      </a:dk1>
      <a:lt1>
        <a:sysClr val="window" lastClr="FFFFFF"/>
      </a:lt1>
      <a:dk2>
        <a:srgbClr val="1E7EB5"/>
      </a:dk2>
      <a:lt2>
        <a:srgbClr val="E3E4E4"/>
      </a:lt2>
      <a:accent1>
        <a:srgbClr val="E74B25"/>
      </a:accent1>
      <a:accent2>
        <a:srgbClr val="F6891F"/>
      </a:accent2>
      <a:accent3>
        <a:srgbClr val="65B5FC"/>
      </a:accent3>
      <a:accent4>
        <a:srgbClr val="0D257B"/>
      </a:accent4>
      <a:accent5>
        <a:srgbClr val="FCCD3B"/>
      </a:accent5>
      <a:accent6>
        <a:srgbClr val="807B7D"/>
      </a:accent6>
      <a:hlink>
        <a:srgbClr val="0D68B7"/>
      </a:hlink>
      <a:folHlink>
        <a:srgbClr val="0D68B7"/>
      </a:folHlink>
    </a:clrScheme>
    <a:fontScheme name="Custom 1">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E7E958A7FD1F45BF1FC12216F67973" ma:contentTypeVersion="3" ma:contentTypeDescription="Create a new document." ma:contentTypeScope="" ma:versionID="a7b77f33a8134a8aab3bb8263491edbc">
  <xsd:schema xmlns:xsd="http://www.w3.org/2001/XMLSchema" xmlns:xs="http://www.w3.org/2001/XMLSchema" xmlns:p="http://schemas.microsoft.com/office/2006/metadata/properties" xmlns:ns2="84e8c3fd-cbc7-4de9-92e2-b58fe906976c" targetNamespace="http://schemas.microsoft.com/office/2006/metadata/properties" ma:root="true" ma:fieldsID="2e67a537c6e14abd2cd110644fa4a8e0" ns2:_="">
    <xsd:import namespace="84e8c3fd-cbc7-4de9-92e2-b58fe906976c"/>
    <xsd:element name="properties">
      <xsd:complexType>
        <xsd:sequence>
          <xsd:element name="documentManagement">
            <xsd:complexType>
              <xsd:all>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8c3fd-cbc7-4de9-92e2-b58fe90697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2C714F-2B0F-4D69-AC0E-92D3A84CDD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e8c3fd-cbc7-4de9-92e2-b58fe90697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55F1D2D-523B-4804-9C4C-3059974F4551}">
  <ds:schemaRefs>
    <ds:schemaRef ds:uri="http://schemas.microsoft.com/office/2006/documentManagement/types"/>
    <ds:schemaRef ds:uri="http://purl.org/dc/elements/1.1/"/>
    <ds:schemaRef ds:uri="http://schemas.microsoft.com/office/2006/metadata/properties"/>
    <ds:schemaRef ds:uri="84e8c3fd-cbc7-4de9-92e2-b58fe906976c"/>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ABA34C1E-49F0-4BC8-AC29-CAE8E59E54C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eQHealth</Template>
  <TotalTime>5995</TotalTime>
  <Words>2198</Words>
  <Application>Microsoft Office PowerPoint</Application>
  <PresentationFormat>On-screen Show (4:3)</PresentationFormat>
  <Paragraphs>250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Courier New</vt:lpstr>
      <vt:lpstr>Wingdings</vt:lpstr>
      <vt:lpstr>eQHealth</vt:lpstr>
      <vt:lpstr>DME/Special Services</vt:lpstr>
      <vt:lpstr>Overview of eQsuite® </vt:lpstr>
      <vt:lpstr>How to access eQsuite®</vt:lpstr>
      <vt:lpstr>Resources for DME</vt:lpstr>
      <vt:lpstr>Prior Authorization Numbers</vt:lpstr>
      <vt:lpstr>Prior Authorization Numbers</vt:lpstr>
      <vt:lpstr>Review Completion Timeframes</vt:lpstr>
      <vt:lpstr>Review Status</vt:lpstr>
      <vt:lpstr>Required Documentation</vt:lpstr>
      <vt:lpstr>Invoice Requirements</vt:lpstr>
      <vt:lpstr>Wheelchair/POV HCPCS Codes</vt:lpstr>
      <vt:lpstr>EPSDT</vt:lpstr>
      <vt:lpstr>Question Rephrased in eQsuite®</vt:lpstr>
      <vt:lpstr>Special Services A9900</vt:lpstr>
      <vt:lpstr>Special Services E1399</vt:lpstr>
      <vt:lpstr>Special Services Pulse Oximetry</vt:lpstr>
      <vt:lpstr>Special Services Glucose Monitoring</vt:lpstr>
      <vt:lpstr>Entry for Special Services</vt:lpstr>
      <vt:lpstr>D7 Report DME Web Review Request Print Out</vt:lpstr>
      <vt:lpstr>Live Demonstration</vt:lpstr>
      <vt:lpstr>eQHealth Resources</vt:lpstr>
    </vt:vector>
  </TitlesOfParts>
  <Company>eQHealth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Programs - 2019 PPT Template</dc:title>
  <dc:creator>Katie Varnado</dc:creator>
  <cp:lastModifiedBy>Cristina Vargas</cp:lastModifiedBy>
  <cp:revision>63</cp:revision>
  <dcterms:created xsi:type="dcterms:W3CDTF">2017-03-03T20:55:00Z</dcterms:created>
  <dcterms:modified xsi:type="dcterms:W3CDTF">2026-02-06T14:28:32Z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0x01010042E7E958A7FD1F45BF1FC12216F67973</vt:lpwstr>
  </property>
</Properties>
</file>